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6" r:id="rId2"/>
    <p:sldId id="311" r:id="rId3"/>
    <p:sldId id="312" r:id="rId4"/>
    <p:sldId id="314" r:id="rId5"/>
    <p:sldId id="321" r:id="rId6"/>
    <p:sldId id="320" r:id="rId7"/>
    <p:sldId id="317" r:id="rId8"/>
    <p:sldId id="318" r:id="rId9"/>
    <p:sldId id="319" r:id="rId1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/>
  </p:transition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mpk29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64096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базе дошкольных образовательных организаций с 05.03.2017 по 27.04.2017 в соответствии с утвержденным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графиком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будут проходить выездные сессии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ПМПК. Основание: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образования и науки РФ от 20 сентября 2013 № 1082 «Об утверждении положения о психолого-медико-педагогической комиссии»,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письмо Минобрнауки РФ от 23.05.2016 № ВК-1074/07 «О совершенствовании деятельности психолого-медико-педагогических комиссий»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выездных сессиях ПМПК будут обследованы дети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подготовительного возраста,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посещающие группы компенсирующей направленности и логопедические пункты.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проведения обследования воспитанников специалистами ПМПК необходимо подготовить полный пакет документов: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паспорт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родителя (законного представителя), свидетельство о рождении ребенка.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случае сопровождения ребенка специалистом образовательной организации необходимо предоставить доверенность от родителей (законных представителей) на обследование в ПМПК (образец размещен на сайте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leda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29.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 и копию паспорта родителей (законных представителей).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психолого-педагогическая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(на каждого ребенка).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логопедическое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представление (на каждого ребенка).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медицинского обследования узкими специалистами (лор, окулист, невролог), если дети не состоят на «Д» учете, то данные могут быть за последние     2-3 года.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ПМПк образовательной организации (при наличии).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иные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документы, необходимые для целостного, комплексного обследования ребенка.</a:t>
            </a:r>
          </a:p>
          <a:p>
            <a:pPr lvl="0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детей, которые специалисты ПМПК будут обследовать, необходимо направить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позднее, чем за 5 дней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проведения выездной сессии ПМПК в вашем учреждении на эл. адрес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pmpk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29@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mail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ru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всем вопросам организации выездных сессий ПМПК можно обратиться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Северной Двины, д.84,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1, 8 или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по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тел.: 207-208 (Рудницкая Татьяна Викторовна),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28-67-97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(Ляпина Ирина Сергеевна).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09344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895533"/>
              </p:ext>
            </p:extLst>
          </p:nvPr>
        </p:nvGraphicFramePr>
        <p:xfrm>
          <a:off x="323528" y="620697"/>
          <a:ext cx="7920880" cy="5989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7424"/>
                <a:gridCol w="1267269"/>
                <a:gridCol w="2152928"/>
                <a:gridCol w="2503259"/>
              </a:tblGrid>
              <a:tr h="281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Дата/время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МБДОУ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Дата/время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МБДОУ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05.03.2018   с 9.00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154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02.04.2018    с 9.00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31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06.03.2018   с 9.00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172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03.04.2018    с 9.00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96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07.03.2018   с 9.00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56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04.04.2018    с 9.00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12.03.2018   с 9.00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174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05.04.2018    с 9.00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88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13.03.2018   с 9.00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147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06.04.2018    с 9.00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103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14.03.2018   с 9.00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54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09.04.2018    с 9.00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32 (логопункт)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15.03.2018   с 9.00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162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10.04.2018    с 9.00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178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16.03.2018   с 9.00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116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11.04.2018    с 15.00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19.03.2018   с 9.00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12.04.2018    с 9.00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94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20.03.2018   с 9.00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186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13.04.2018    с 9.00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132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21.03.2018   с 9.00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16.04.2018    с 9.00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173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22.03.2018   с 9.00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135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17.04.2018     с 9.00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СШ № 68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23.03.2018   с 9.00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59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19.04.2018     с 9.00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124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27.03.2018   с 9.00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20.04.2018     с 9.00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27.03.2018   с 9.00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119 (корп.№1,2)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20.04.2018     с 9.00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28.03.2018   с 9.00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66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23.04.2018     с 9.00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167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30.03.2018   </a:t>
                      </a:r>
                      <a:r>
                        <a:rPr lang="ru-RU" sz="1200" dirty="0" smtClean="0">
                          <a:effectLst/>
                        </a:rPr>
                        <a:t>с </a:t>
                      </a:r>
                      <a:r>
                        <a:rPr lang="ru-RU" sz="1200" dirty="0">
                          <a:effectLst/>
                        </a:rPr>
                        <a:t>9.00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СШ № 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24.04.2018     с 9.00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148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25.04.2018     с 9.00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140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26.04.2018     с 9.00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ОЭРЦ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27.04.2018     с 9.00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511" y="116632"/>
            <a:ext cx="895540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График выездных сессий ПМПК на базе дошкольных образовательных организаций 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32771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476266"/>
              </p:ext>
            </p:extLst>
          </p:nvPr>
        </p:nvGraphicFramePr>
        <p:xfrm>
          <a:off x="251520" y="1412776"/>
          <a:ext cx="7992889" cy="3999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6967"/>
                <a:gridCol w="2161974"/>
                <a:gridCol w="2161974"/>
                <a:gridCol w="2161974"/>
              </a:tblGrid>
              <a:tr h="652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время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МБДОУ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(кабинет № 13)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время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МБДОУ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(кабинет № 12)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09.00 -9.30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</a:t>
                      </a:r>
                      <a:r>
                        <a:rPr lang="ru-RU" sz="1200" dirty="0" smtClean="0">
                          <a:effectLst/>
                        </a:rPr>
                        <a:t>159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09.00 -9.30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119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09.30 -10.00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37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09.30 -10.00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66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10.00-10.30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124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10.00-10.30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№ 172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10.30-11.00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</a:t>
                      </a:r>
                      <a:r>
                        <a:rPr lang="ru-RU" sz="1200" dirty="0" smtClean="0">
                          <a:effectLst/>
                        </a:rPr>
                        <a:t>104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10.30-11.30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№ 11</a:t>
                      </a:r>
                      <a:r>
                        <a:rPr lang="ru-RU" sz="1200" dirty="0">
                          <a:effectLst/>
                        </a:rPr>
                        <a:t>, 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11.00-11.30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174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11.30-12.00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</a:t>
                      </a:r>
                      <a:r>
                        <a:rPr lang="ru-RU" sz="1200" dirty="0" smtClean="0">
                          <a:effectLst/>
                        </a:rPr>
                        <a:t>183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11.30-12.30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162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12.00-12.30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101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12.30-13.30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91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12.30-13.00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</a:t>
                      </a:r>
                      <a:r>
                        <a:rPr lang="ru-RU" sz="1200" dirty="0" smtClean="0">
                          <a:effectLst/>
                        </a:rPr>
                        <a:t>39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14.00-14.30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</a:t>
                      </a:r>
                      <a:r>
                        <a:rPr lang="ru-RU" sz="1200" dirty="0" smtClean="0">
                          <a:effectLst/>
                        </a:rPr>
                        <a:t>157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13.30-14.00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123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14.30-15.00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187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14.00-14.30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ОШ</a:t>
                      </a:r>
                      <a:r>
                        <a:rPr lang="ru-RU" sz="1200" baseline="0" smtClean="0">
                          <a:effectLst/>
                        </a:rPr>
                        <a:t> № 12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15.00-15.30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180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15.30-16.00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</a:t>
                      </a:r>
                      <a:r>
                        <a:rPr lang="ru-RU" sz="1200" dirty="0" smtClean="0">
                          <a:effectLst/>
                        </a:rPr>
                        <a:t>84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906" y="116632"/>
            <a:ext cx="874255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График приема информативных карт учителей-логопедов, учителей-дефектологов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групп компенсирующей направленности дошкольных образовательных организаций  за 2017-2018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уч.год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24 апреля 2018 года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41440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68683" y="80919"/>
            <a:ext cx="917629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График приема информативных карт учителей-логопедов логопедических пунктов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дошкольных образовательных организаций за 2017-2018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уч.год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24 мая 2018 года 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390738"/>
              </p:ext>
            </p:extLst>
          </p:nvPr>
        </p:nvGraphicFramePr>
        <p:xfrm>
          <a:off x="539552" y="1484784"/>
          <a:ext cx="7704855" cy="4320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6258"/>
                <a:gridCol w="1518771"/>
                <a:gridCol w="1045686"/>
                <a:gridCol w="1341939"/>
                <a:gridCol w="1054872"/>
                <a:gridCol w="1657329"/>
              </a:tblGrid>
              <a:tr h="1571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время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МБДОУ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(кабинет № 13)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время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МБДОУ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(кабинет № 12)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время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МБДОУ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(кабинет № 9)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2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09.00-10.00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119, 113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09.00-9.30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№ 117, 121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09.00-10.00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39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10.00-10.30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37, 171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09.30-10.00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131, 180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10.00-10.30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101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10.30-11.00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47, 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10.00-10.30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151, 157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10.30-11.00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132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11.00-11.30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6, СШ № 70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10.30-11.00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159, ОШ 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11.00-11.30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104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11.30-12.00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13, 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11.00-11.30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ОШ 48, 167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11.30-12.00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187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12.00-12.30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16, 84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11.30-12.30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 183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12.00-12.30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117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12.00-13.00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СШ № 54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12.30-13.00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127, 123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12.00-13.00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</a:t>
                      </a:r>
                      <a:r>
                        <a:rPr lang="ru-RU" sz="1200" dirty="0" smtClean="0">
                          <a:effectLst/>
                        </a:rPr>
                        <a:t>77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02683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723888"/>
              </p:ext>
            </p:extLst>
          </p:nvPr>
        </p:nvGraphicFramePr>
        <p:xfrm>
          <a:off x="611560" y="817350"/>
          <a:ext cx="6768752" cy="4555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5883"/>
                <a:gridCol w="1677199"/>
                <a:gridCol w="1887835"/>
                <a:gridCol w="1887835"/>
              </a:tblGrid>
              <a:tr h="5694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время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вид АООП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МБОУ СШ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94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02.03.2018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09.00-13.00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7.2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94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07.03.2018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09.00-13.00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7.2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94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16.03.2018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09.00-13.00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7.2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55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94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21.03.2018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09.00-13.00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7.2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95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94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23.03.2018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09.00-13.00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7.2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95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94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26.03.2018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14.00-18.00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94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26.03.2018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14.00-18.00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23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17131"/>
            <a:ext cx="698941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График проведения обследования учащихся по АООП 4-х классов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общеобразовательных организаций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81906"/>
      </p:ext>
    </p:extLst>
  </p:cSld>
  <p:clrMapOvr>
    <a:masterClrMapping/>
  </p:clrMapOvr>
  <p:transition spd="slow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469469"/>
              </p:ext>
            </p:extLst>
          </p:nvPr>
        </p:nvGraphicFramePr>
        <p:xfrm>
          <a:off x="683568" y="764704"/>
          <a:ext cx="7416824" cy="5648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9803"/>
                <a:gridCol w="2557554"/>
                <a:gridCol w="3259467"/>
              </a:tblGrid>
              <a:tr h="333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дата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время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МБОУ СШ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(кабинет № 13, 12)</a:t>
                      </a:r>
                    </a:p>
                  </a:txBody>
                  <a:tcPr marL="53387" marR="53387" marT="0" marB="0"/>
                </a:tc>
              </a:tr>
              <a:tr h="16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21.05.2018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13.30 – 14.00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№ 1</a:t>
                      </a:r>
                    </a:p>
                  </a:txBody>
                  <a:tcPr marL="53387" marR="53387" marT="0" marB="0"/>
                </a:tc>
              </a:tr>
              <a:tr h="16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14.00 – 14.30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№ 2</a:t>
                      </a:r>
                    </a:p>
                  </a:txBody>
                  <a:tcPr marL="53387" marR="53387" marT="0" marB="0"/>
                </a:tc>
              </a:tr>
              <a:tr h="16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14.30 – 15.00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№ 4</a:t>
                      </a:r>
                    </a:p>
                  </a:txBody>
                  <a:tcPr marL="53387" marR="53387" marT="0" marB="0"/>
                </a:tc>
              </a:tr>
              <a:tr h="16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15.00 – 15.30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№ 5</a:t>
                      </a:r>
                    </a:p>
                  </a:txBody>
                  <a:tcPr marL="53387" marR="53387" marT="0" marB="0"/>
                </a:tc>
              </a:tr>
              <a:tr h="16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15.30 – 16.00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№ 8</a:t>
                      </a:r>
                    </a:p>
                  </a:txBody>
                  <a:tcPr marL="53387" marR="53387" marT="0" marB="0"/>
                </a:tc>
              </a:tr>
              <a:tr h="16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16.00 – 16.30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№ 9</a:t>
                      </a:r>
                    </a:p>
                  </a:txBody>
                  <a:tcPr marL="53387" marR="53387" marT="0" marB="0"/>
                </a:tc>
              </a:tr>
              <a:tr h="16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16.30 – 17.00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№ 10</a:t>
                      </a:r>
                    </a:p>
                  </a:txBody>
                  <a:tcPr marL="53387" marR="53387" marT="0" marB="0"/>
                </a:tc>
              </a:tr>
              <a:tr h="16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21.05.2018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9.00 – 9.30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ОШ № 12</a:t>
                      </a:r>
                    </a:p>
                  </a:txBody>
                  <a:tcPr marL="53387" marR="53387" marT="0" marB="0"/>
                </a:tc>
              </a:tr>
              <a:tr h="16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9.30 – 10.00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№ 14</a:t>
                      </a:r>
                    </a:p>
                  </a:txBody>
                  <a:tcPr marL="53387" marR="53387" marT="0" marB="0"/>
                </a:tc>
              </a:tr>
              <a:tr h="16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10.00 – 10.30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№ 20</a:t>
                      </a:r>
                    </a:p>
                  </a:txBody>
                  <a:tcPr marL="53387" marR="53387" marT="0" marB="0"/>
                </a:tc>
              </a:tr>
              <a:tr h="16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10.30 – 11.00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№ 22</a:t>
                      </a:r>
                    </a:p>
                  </a:txBody>
                  <a:tcPr marL="53387" marR="53387" marT="0" marB="0"/>
                </a:tc>
              </a:tr>
              <a:tr h="16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11.00 – 11.30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Гимназия № 24</a:t>
                      </a:r>
                    </a:p>
                  </a:txBody>
                  <a:tcPr marL="53387" marR="53387" marT="0" marB="0"/>
                </a:tc>
              </a:tr>
              <a:tr h="16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11.30  – 12.00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№ 26</a:t>
                      </a:r>
                    </a:p>
                  </a:txBody>
                  <a:tcPr marL="53387" marR="53387" marT="0" marB="0"/>
                </a:tc>
              </a:tr>
              <a:tr h="16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12.00 – 12.30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№ 27</a:t>
                      </a:r>
                    </a:p>
                  </a:txBody>
                  <a:tcPr marL="53387" marR="53387" marT="0" marB="0"/>
                </a:tc>
              </a:tr>
              <a:tr h="16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12.30  – 13.00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№ 28</a:t>
                      </a:r>
                    </a:p>
                  </a:txBody>
                  <a:tcPr marL="53387" marR="53387" marT="0" marB="0"/>
                </a:tc>
              </a:tr>
              <a:tr h="16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22.05.2018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9.00 – 9.30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№ 30</a:t>
                      </a:r>
                    </a:p>
                  </a:txBody>
                  <a:tcPr marL="53387" marR="53387" marT="0" marB="0"/>
                </a:tc>
              </a:tr>
              <a:tr h="16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9.30 – 10.00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№ 32</a:t>
                      </a:r>
                    </a:p>
                  </a:txBody>
                  <a:tcPr marL="53387" marR="53387" marT="0" marB="0"/>
                </a:tc>
              </a:tr>
              <a:tr h="16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10.00 – 10.30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№ 35</a:t>
                      </a:r>
                    </a:p>
                  </a:txBody>
                  <a:tcPr marL="53387" marR="53387" marT="0" marB="0"/>
                </a:tc>
              </a:tr>
              <a:tr h="16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10.30 – 11.00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№ 36</a:t>
                      </a:r>
                    </a:p>
                  </a:txBody>
                  <a:tcPr marL="53387" marR="53387" marT="0" marB="0"/>
                </a:tc>
              </a:tr>
              <a:tr h="191551">
                <a:tc>
                  <a:txBody>
                    <a:bodyPr/>
                    <a:lstStyle/>
                    <a:p>
                      <a:pPr marL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11.00 – 11.30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№ 37</a:t>
                      </a:r>
                    </a:p>
                  </a:txBody>
                  <a:tcPr marL="53387" marR="53387" marT="0" marB="0"/>
                </a:tc>
              </a:tr>
              <a:tr h="191551">
                <a:tc>
                  <a:txBody>
                    <a:bodyPr/>
                    <a:lstStyle/>
                    <a:p>
                      <a:pPr marL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11.30 – 12.00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№ 43</a:t>
                      </a:r>
                    </a:p>
                  </a:txBody>
                  <a:tcPr marL="53387" marR="53387" marT="0" marB="0"/>
                </a:tc>
              </a:tr>
              <a:tr h="182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12.00 – 12.30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№ 45</a:t>
                      </a:r>
                    </a:p>
                  </a:txBody>
                  <a:tcPr marL="53387" marR="53387" marT="0" marB="0"/>
                </a:tc>
              </a:tr>
              <a:tr h="16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12.30 – 13.00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№ 49</a:t>
                      </a:r>
                    </a:p>
                  </a:txBody>
                  <a:tcPr marL="53387" marR="53387" marT="0" marB="0"/>
                </a:tc>
              </a:tr>
              <a:tr h="16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22.05.2018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9.00  – 9.30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№ 50</a:t>
                      </a:r>
                    </a:p>
                  </a:txBody>
                  <a:tcPr marL="53387" marR="53387" marT="0" marB="0"/>
                </a:tc>
              </a:tr>
              <a:tr h="16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9.30 – 10.00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№ 52</a:t>
                      </a:r>
                    </a:p>
                  </a:txBody>
                  <a:tcPr marL="53387" marR="53387" marT="0" marB="0"/>
                </a:tc>
              </a:tr>
              <a:tr h="16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10.00 – 10.30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№ 55</a:t>
                      </a:r>
                    </a:p>
                  </a:txBody>
                  <a:tcPr marL="53387" marR="53387" marT="0" marB="0"/>
                </a:tc>
              </a:tr>
              <a:tr h="192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10.30 – 11.00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№ 59</a:t>
                      </a:r>
                    </a:p>
                  </a:txBody>
                  <a:tcPr marL="53387" marR="53387" marT="0" marB="0"/>
                </a:tc>
              </a:tr>
              <a:tr h="179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11.30 – 12.00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№ 62</a:t>
                      </a:r>
                    </a:p>
                  </a:txBody>
                  <a:tcPr marL="53387" marR="53387" marT="0" marB="0"/>
                </a:tc>
              </a:tr>
              <a:tr h="182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12.00 – 12.30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№ 68</a:t>
                      </a:r>
                    </a:p>
                  </a:txBody>
                  <a:tcPr marL="53387" marR="53387" marT="0" marB="0"/>
                </a:tc>
              </a:tr>
              <a:tr h="16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12.30 – 13.00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№ 73</a:t>
                      </a:r>
                    </a:p>
                  </a:txBody>
                  <a:tcPr marL="53387" marR="53387" marT="0" marB="0"/>
                </a:tc>
              </a:tr>
              <a:tr h="16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13.30 – 14.00</a:t>
                      </a:r>
                    </a:p>
                  </a:txBody>
                  <a:tcPr marL="53387" marR="53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№ 95</a:t>
                      </a:r>
                    </a:p>
                  </a:txBody>
                  <a:tcPr marL="53387" marR="53387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-21706"/>
            <a:ext cx="9296848" cy="88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График приема информативных карт учителей-логопедов </a:t>
            </a:r>
            <a:endParaRPr kumimoji="0" lang="en-US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логопедических пунктов общеобразовательных организаций за 2017-2018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уч.год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083096"/>
      </p:ext>
    </p:extLst>
  </p:cSld>
  <p:clrMapOvr>
    <a:masterClrMapping/>
  </p:clrMapOvr>
  <p:transition spd="slow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31641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623064"/>
      </p:ext>
    </p:extLst>
  </p:cSld>
  <p:clrMapOvr>
    <a:masterClrMapping/>
  </p:clrMapOvr>
  <p:transition spd="slow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37" y="116632"/>
            <a:ext cx="8208912" cy="623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890273"/>
      </p:ext>
    </p:extLst>
  </p:cSld>
  <p:clrMapOvr>
    <a:masterClrMapping/>
  </p:clrMapOvr>
  <p:transition spd="slow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9550"/>
            <a:ext cx="8208912" cy="643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797857"/>
      </p:ext>
    </p:extLst>
  </p:cSld>
  <p:clrMapOvr>
    <a:masterClrMapping/>
  </p:clrMapOvr>
  <p:transition spd="slow">
    <p:randomBa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1468</TotalTime>
  <Words>948</Words>
  <Application>Microsoft Office PowerPoint</Application>
  <PresentationFormat>Экран (4:3)</PresentationFormat>
  <Paragraphs>352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Соседство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Сотрудник</cp:lastModifiedBy>
  <cp:revision>155</cp:revision>
  <cp:lastPrinted>2018-02-21T05:39:21Z</cp:lastPrinted>
  <dcterms:modified xsi:type="dcterms:W3CDTF">2018-02-22T07:29:54Z</dcterms:modified>
</cp:coreProperties>
</file>