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06" r:id="rId3"/>
  </p:sldMasterIdLst>
  <p:notesMasterIdLst>
    <p:notesMasterId r:id="rId11"/>
  </p:notesMasterIdLst>
  <p:sldIdLst>
    <p:sldId id="313" r:id="rId4"/>
    <p:sldId id="397" r:id="rId5"/>
    <p:sldId id="400" r:id="rId6"/>
    <p:sldId id="392" r:id="rId7"/>
    <p:sldId id="399" r:id="rId8"/>
    <p:sldId id="393" r:id="rId9"/>
    <p:sldId id="39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0000"/>
    <a:srgbClr val="000099"/>
    <a:srgbClr val="99CCFF"/>
    <a:srgbClr val="CCECFF"/>
    <a:srgbClr val="FFFF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7FC4C7-A338-426E-99CC-1A98FF83F53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CFAC0D-03DF-4FEC-8738-0AB33D8C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5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45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695D-86CE-4371-93BF-2295B33A2DE0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724525" y="5300663"/>
            <a:ext cx="2997200" cy="1368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 i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Меженный Владимир Сергеевич,</a:t>
            </a:r>
          </a:p>
          <a:p>
            <a:pPr>
              <a:defRPr/>
            </a:pPr>
            <a:r>
              <a:rPr lang="ru-RU"/>
              <a:t>директор департамента образования Администрации муниципального образования «Город Архангельск», тел.: 607-107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8DC8-9ADC-4857-9690-6F903E6697F3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1C6FB5-BA1E-4107-B8B1-83283411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3C15-6EC2-4EF7-A58D-9F397DD893C1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86121C-70EF-4690-89CB-02E6CE199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ED8C-5D83-4418-AA04-55483809BBBF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B251C9-980D-4F01-BDA8-66D9AD45B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F1BA-99E6-4DF7-B86B-A10EB3019B50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BE4948-F50C-41E3-8204-5B7DAF01F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1047-499B-46E6-8DD0-179FE009EE6E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E524E2-ECDB-4BC3-870F-007D5F72E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28B5-BBE2-4C5F-9D08-4872F70B7C5D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61DB37-4B7B-47B2-95A2-5DEB3F48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AD6D-0BCF-4CC3-A566-5C03BA1DB9AC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AEA437-149F-49BB-8497-03E62661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307F-AC1D-43FB-9829-B0A2D83FE7BB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3058FD-052A-4E61-B409-B176BC50D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3094-CF83-4E48-8CC0-2E5F354E00A7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FD609E-2037-4F28-8836-DF6C4E98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96E2-796D-474C-B4B5-9B878EBA81B1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7F7AF8-F646-4CE3-A11C-00F5A6065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209D-5D09-4486-8E8F-BBCF8426E8FF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FF54BD-CB97-4293-9936-24415453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A12-AEF8-4C32-A107-FD93001B065E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8313A9-DEC8-4830-8383-103E19CB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9484-0063-487C-AA93-0A4BF027FEDD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410279-1ABD-4CE5-9E64-14FB5AF71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4B1E-F5FB-4AA4-A28C-997359B9C7A1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75F7B8-EF9B-4F86-A673-57C27A11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45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695D-86CE-4371-93BF-2295B33A2DE0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724525" y="5300663"/>
            <a:ext cx="2997200" cy="1368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 i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4F81BD">
                    <a:lumMod val="50000"/>
                  </a:srgbClr>
                </a:solidFill>
              </a:rPr>
              <a:t>Меженный Владимир Сергеевич,</a:t>
            </a:r>
          </a:p>
          <a:p>
            <a:pPr>
              <a:defRPr/>
            </a:pPr>
            <a:r>
              <a:rPr lang="ru-RU">
                <a:solidFill>
                  <a:srgbClr val="4F81BD">
                    <a:lumMod val="50000"/>
                  </a:srgbClr>
                </a:solidFill>
              </a:rPr>
              <a:t>директор департамента образования Администрации муниципального образования «Город Архангельск», тел.: 607-107</a:t>
            </a:r>
          </a:p>
        </p:txBody>
      </p:sp>
    </p:spTree>
    <p:extLst>
      <p:ext uri="{BB962C8B-B14F-4D97-AF65-F5344CB8AC3E}">
        <p14:creationId xmlns:p14="http://schemas.microsoft.com/office/powerpoint/2010/main" val="253287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209D-5D09-4486-8E8F-BBCF8426E8FF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FF54BD-CB97-4293-9936-24415453D29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4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19B3-3AC9-497A-B4AB-08799B645A61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911191-AAD3-4A95-8C4B-340A3C27B59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3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A8D0-FAFA-44FD-BFC1-D1168D301C55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F15632-8ED5-4049-A88D-8AD9D2A8BF1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2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C295-6E10-4B13-AB1D-61C757B257C8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43A664-434E-4B01-8BB4-F63DAA26EA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8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62A9-1778-46EC-A828-A749F6EEC904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689C7F-7D2C-4129-9FB6-FCBF75A52D8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2CA0-0843-4B1B-B1EE-BDECA5781AC0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AA789D-91F5-4BF8-A2B0-FC02732D14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19B3-3AC9-497A-B4AB-08799B645A61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911191-AAD3-4A95-8C4B-340A3C27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C797-19F2-4375-B655-DBF9F0FE7D36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0CBE07-CBC8-4839-BD56-74908F7BAE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BC8B-2EBA-4C4C-BC6E-8F82DABBF527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F1469F-5D49-4358-807F-EECFBEBDA7B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8DC8-9ADC-4857-9690-6F903E6697F3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1C6FB5-BA1E-4107-B8B1-83283411C41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3C15-6EC2-4EF7-A58D-9F397DD893C1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86121C-70EF-4690-89CB-02E6CE1995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A8D0-FAFA-44FD-BFC1-D1168D301C55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F15632-8ED5-4049-A88D-8AD9D2A8B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C295-6E10-4B13-AB1D-61C757B257C8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43A664-434E-4B01-8BB4-F63DAA26E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162A9-1778-46EC-A828-A749F6EEC904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689C7F-7D2C-4129-9FB6-FCBF75A52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2CA0-0843-4B1B-B1EE-BDECA5781AC0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AA789D-91F5-4BF8-A2B0-FC02732D1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C797-19F2-4375-B655-DBF9F0FE7D36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0CBE07-CBC8-4839-BD56-74908F7B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BC8B-2EBA-4C4C-BC6E-8F82DABBF527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F1469F-5D49-4358-807F-EECFBEBD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18"/>
          <p:cNvGrpSpPr>
            <a:grpSpLocks/>
          </p:cNvGrpSpPr>
          <p:nvPr userDrawn="1"/>
        </p:nvGrpSpPr>
        <p:grpSpPr bwMode="auto">
          <a:xfrm>
            <a:off x="0" y="0"/>
            <a:ext cx="9109075" cy="6813550"/>
            <a:chOff x="0" y="0"/>
            <a:chExt cx="9108504" cy="6813376"/>
          </a:xfrm>
        </p:grpSpPr>
        <p:sp>
          <p:nvSpPr>
            <p:cNvPr id="20" name="Половина рамки 19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оловина рамки 20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Половина рамки 25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4484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0987F-C528-4413-9C45-5AD8AE11CD59}" type="datetime1">
              <a:rPr lang="ru-RU"/>
              <a:pPr>
                <a:defRPr/>
              </a:pPr>
              <a:t>27.02.2019</a:t>
            </a:fld>
            <a:endParaRPr lang="ru-RU" dirty="0"/>
          </a:p>
        </p:txBody>
      </p:sp>
      <p:pic>
        <p:nvPicPr>
          <p:cNvPr id="3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0"/>
            <a:ext cx="9151938" cy="102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77788"/>
            <a:ext cx="704850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 userDrawn="1"/>
        </p:nvSpPr>
        <p:spPr>
          <a:xfrm>
            <a:off x="865188" y="-1588"/>
            <a:ext cx="8351837" cy="323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FFFF"/>
                </a:solidFill>
                <a:latin typeface="Garamond" pitchFamily="18" charset="0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5603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4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6378" y="-33850"/>
              <a:ext cx="5400600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F49AD-9D20-463B-B97E-1D45132F9D21}" type="datetime1">
              <a:rPr lang="ru-RU"/>
              <a:pPr>
                <a:defRPr/>
              </a:pPr>
              <a:t>27.02.2019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18"/>
          <p:cNvGrpSpPr>
            <a:grpSpLocks/>
          </p:cNvGrpSpPr>
          <p:nvPr userDrawn="1"/>
        </p:nvGrpSpPr>
        <p:grpSpPr bwMode="auto">
          <a:xfrm>
            <a:off x="0" y="0"/>
            <a:ext cx="9109075" cy="6813550"/>
            <a:chOff x="0" y="0"/>
            <a:chExt cx="9108504" cy="6813376"/>
          </a:xfrm>
        </p:grpSpPr>
        <p:sp>
          <p:nvSpPr>
            <p:cNvPr id="20" name="Половина рамки 19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Половина рамки 20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6" name="Половина рамки 25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4484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0987F-C528-4413-9C45-5AD8AE11CD59}" type="datetime1">
              <a:rPr lang="ru-RU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0"/>
            <a:ext cx="9151938" cy="102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77788"/>
            <a:ext cx="704850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 userDrawn="1"/>
        </p:nvSpPr>
        <p:spPr>
          <a:xfrm>
            <a:off x="865188" y="-1588"/>
            <a:ext cx="8351837" cy="323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FFFF"/>
                </a:solidFill>
                <a:latin typeface="Garamond" pitchFamily="18" charset="0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125538"/>
            <a:ext cx="8229600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600" smtClean="0">
                <a:solidFill>
                  <a:srgbClr val="000099"/>
                </a:solidFill>
              </a:rPr>
              <a:t/>
            </a:r>
            <a:br>
              <a:rPr lang="ru-RU" sz="3600" smtClean="0">
                <a:solidFill>
                  <a:srgbClr val="000099"/>
                </a:solidFill>
              </a:rPr>
            </a:br>
            <a:endParaRPr lang="ru-RU" sz="3600" smtClean="0">
              <a:solidFill>
                <a:srgbClr val="000099"/>
              </a:solidFill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1042988" y="1052513"/>
            <a:ext cx="7559675" cy="309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профильного обучения в школах города Архангельска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Акишина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Е.В.,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главный специалист отдела общего 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дополнительного образования 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«Город Архангельск»</a:t>
            </a:r>
          </a:p>
        </p:txBody>
      </p:sp>
      <p:sp>
        <p:nvSpPr>
          <p:cNvPr id="26627" name="Дата 4"/>
          <p:cNvSpPr txBox="1">
            <a:spLocks noGrp="1"/>
          </p:cNvSpPr>
          <p:nvPr/>
        </p:nvSpPr>
        <p:spPr bwMode="auto">
          <a:xfrm>
            <a:off x="3635375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</a:rPr>
              <a:t>27</a:t>
            </a:r>
            <a:r>
              <a:rPr lang="ru-RU" b="1" smtClean="0">
                <a:solidFill>
                  <a:schemeClr val="bg1"/>
                </a:solidFill>
              </a:rPr>
              <a:t>.02.2019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 bwMode="auto">
          <a:xfrm>
            <a:off x="1187450" y="1196975"/>
            <a:ext cx="7499350" cy="49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sz="3600" b="1" smtClean="0">
                <a:solidFill>
                  <a:srgbClr val="002060"/>
                </a:solidFill>
              </a:rPr>
              <a:t>http://static.government.ru/media/files/p7nn2CS0pVhvQ98OOwAt2dzCIAietQih.pdf</a:t>
            </a:r>
            <a:endParaRPr lang="ru-RU" sz="3600" b="1" smtClean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D0504A-0524-4B20-94A5-2FE76E862E5C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924175"/>
            <a:ext cx="7200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АТЛАС НОВЫХ ПРОФЕССИЙ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D209D-5D09-4486-8E8F-BBCF8426E8FF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407454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1192" y="472514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http://atlas100.ru/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4581128"/>
            <a:ext cx="2520280" cy="864096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8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1042988" y="981075"/>
            <a:ext cx="73453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99"/>
                </a:solidFill>
              </a:rPr>
              <a:t>Динамика численности профильных классов в школах города Архангельска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00172"/>
              </p:ext>
            </p:extLst>
          </p:nvPr>
        </p:nvGraphicFramePr>
        <p:xfrm>
          <a:off x="1692275" y="2636838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Учебный год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Количество профильных классов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2017-2018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26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2018-2019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27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2019-2020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52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АТЛАС НОВЫХ ПРОФЕССИЙ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D209D-5D09-4486-8E8F-BBCF8426E8FF}" type="datetime1">
              <a:rPr lang="ru-RU" smtClean="0">
                <a:solidFill>
                  <a:prstClr val="white"/>
                </a:solidFill>
              </a:rPr>
              <a:pPr>
                <a:defRPr/>
              </a:pPr>
              <a:t>27.02.2019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407454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1192" y="472514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http://atlas100.ru/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4581128"/>
            <a:ext cx="2520280" cy="864096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1403350" y="981075"/>
            <a:ext cx="691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Новые профили в 2019-2020 учебном году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84213" y="2276475"/>
            <a:ext cx="2592387" cy="1008063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492500" y="2708275"/>
            <a:ext cx="2592388" cy="1008063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227763" y="2276475"/>
            <a:ext cx="2592387" cy="1008063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187450" y="4005263"/>
            <a:ext cx="2592388" cy="1008062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795963" y="3933825"/>
            <a:ext cx="2592387" cy="1008063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827088" y="2349500"/>
            <a:ext cx="24495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Класс информационных систем и технологий</a:t>
            </a:r>
          </a:p>
        </p:txBody>
      </p: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3635375" y="2924175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Инженерный класс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6443663" y="2565400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Класс прикладной математики</a:t>
            </a:r>
          </a:p>
        </p:txBody>
      </p:sp>
      <p:sp>
        <p:nvSpPr>
          <p:cNvPr id="32778" name="TextBox 16"/>
          <p:cNvSpPr txBox="1">
            <a:spLocks noChangeArrowheads="1"/>
          </p:cNvSpPr>
          <p:nvPr/>
        </p:nvSpPr>
        <p:spPr bwMode="auto">
          <a:xfrm>
            <a:off x="1403350" y="42211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Класс менеджмента</a:t>
            </a:r>
          </a:p>
        </p:txBody>
      </p:sp>
      <p:sp>
        <p:nvSpPr>
          <p:cNvPr id="32779" name="TextBox 17"/>
          <p:cNvSpPr txBox="1">
            <a:spLocks noChangeArrowheads="1"/>
          </p:cNvSpPr>
          <p:nvPr/>
        </p:nvSpPr>
        <p:spPr bwMode="auto">
          <a:xfrm>
            <a:off x="6084888" y="4149725"/>
            <a:ext cx="215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Класс </a:t>
            </a:r>
            <a:r>
              <a:rPr lang="en-US" dirty="0" smtClean="0"/>
              <a:t>IT- </a:t>
            </a:r>
            <a:r>
              <a:rPr lang="ru-RU" dirty="0" smtClean="0"/>
              <a:t>журналистики </a:t>
            </a:r>
            <a:endParaRPr lang="ru-RU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708400" y="5084763"/>
            <a:ext cx="2592388" cy="1008062"/>
          </a:xfrm>
          <a:prstGeom prst="wedgeRect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81" name="TextBox 19"/>
          <p:cNvSpPr txBox="1">
            <a:spLocks noChangeArrowheads="1"/>
          </p:cNvSpPr>
          <p:nvPr/>
        </p:nvSpPr>
        <p:spPr bwMode="auto">
          <a:xfrm>
            <a:off x="3851275" y="5373688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Медицинский класс</a:t>
            </a:r>
          </a:p>
        </p:txBody>
      </p:sp>
      <p:sp>
        <p:nvSpPr>
          <p:cNvPr id="32782" name="TextBox 20"/>
          <p:cNvSpPr txBox="1">
            <a:spLocks noChangeArrowheads="1"/>
          </p:cNvSpPr>
          <p:nvPr/>
        </p:nvSpPr>
        <p:spPr bwMode="auto">
          <a:xfrm>
            <a:off x="755650" y="3429000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23 им. А.С. Пушкина</a:t>
            </a:r>
          </a:p>
        </p:txBody>
      </p:sp>
      <p:sp>
        <p:nvSpPr>
          <p:cNvPr id="32783" name="TextBox 21"/>
          <p:cNvSpPr txBox="1">
            <a:spLocks noChangeArrowheads="1"/>
          </p:cNvSpPr>
          <p:nvPr/>
        </p:nvSpPr>
        <p:spPr bwMode="auto">
          <a:xfrm>
            <a:off x="3779838" y="3789363"/>
            <a:ext cx="2160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22</a:t>
            </a:r>
          </a:p>
        </p:txBody>
      </p:sp>
      <p:sp>
        <p:nvSpPr>
          <p:cNvPr id="32784" name="TextBox 22"/>
          <p:cNvSpPr txBox="1">
            <a:spLocks noChangeArrowheads="1"/>
          </p:cNvSpPr>
          <p:nvPr/>
        </p:nvSpPr>
        <p:spPr bwMode="auto">
          <a:xfrm>
            <a:off x="6443663" y="3429000"/>
            <a:ext cx="2160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49</a:t>
            </a:r>
          </a:p>
        </p:txBody>
      </p:sp>
      <p:sp>
        <p:nvSpPr>
          <p:cNvPr id="32785" name="TextBox 23"/>
          <p:cNvSpPr txBox="1">
            <a:spLocks noChangeArrowheads="1"/>
          </p:cNvSpPr>
          <p:nvPr/>
        </p:nvSpPr>
        <p:spPr bwMode="auto">
          <a:xfrm>
            <a:off x="1187450" y="5229225"/>
            <a:ext cx="216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30</a:t>
            </a:r>
          </a:p>
        </p:txBody>
      </p:sp>
      <p:sp>
        <p:nvSpPr>
          <p:cNvPr id="32786" name="TextBox 24"/>
          <p:cNvSpPr txBox="1">
            <a:spLocks noChangeArrowheads="1"/>
          </p:cNvSpPr>
          <p:nvPr/>
        </p:nvSpPr>
        <p:spPr bwMode="auto">
          <a:xfrm>
            <a:off x="6443663" y="5084763"/>
            <a:ext cx="2160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95</a:t>
            </a:r>
          </a:p>
        </p:txBody>
      </p:sp>
      <p:sp>
        <p:nvSpPr>
          <p:cNvPr id="32787" name="TextBox 25"/>
          <p:cNvSpPr txBox="1">
            <a:spLocks noChangeArrowheads="1"/>
          </p:cNvSpPr>
          <p:nvPr/>
        </p:nvSpPr>
        <p:spPr bwMode="auto">
          <a:xfrm>
            <a:off x="4284663" y="6237288"/>
            <a:ext cx="215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МБОУ СШ №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125538"/>
            <a:ext cx="8178800" cy="722312"/>
          </a:xfrm>
        </p:spPr>
        <p:txBody>
          <a:bodyPr/>
          <a:lstStyle/>
          <a:p>
            <a:r>
              <a:rPr lang="ru-RU" sz="3600" smtClean="0"/>
              <a:t>Карта профильного обучения в школах города Архангельска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899592" y="2132856"/>
          <a:ext cx="7704855" cy="35660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0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7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2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Округ/профиль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ХБ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СЭ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ХФ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Ломоносовский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u="sng" dirty="0" smtClean="0"/>
                        <a:t>МБОУ СШ № 123</a:t>
                      </a:r>
                      <a:endParaRPr lang="ru-RU" sz="1100" b="1" u="sng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59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Соломбальский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Майская горка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453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Варавино-Фактория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453">
                <a:tc>
                  <a:txBody>
                    <a:bodyPr/>
                    <a:lstStyle/>
                    <a:p>
                      <a:r>
                        <a:rPr lang="ru-RU" dirty="0" smtClean="0"/>
                        <a:t>Цигломенский и Исакогорский 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2771775" y="2420938"/>
            <a:ext cx="11525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851275" y="2852738"/>
            <a:ext cx="1008063" cy="4318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859338" y="2565400"/>
            <a:ext cx="2952750" cy="14763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ПРИ НАЖАТИИ НА ОУ по ссылке ПЕРЕХОД НА САЙТ ОУ (правила приёма и индивидуального отбора)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51275" y="4005263"/>
          <a:ext cx="51125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56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СГ – социально-гуманитарный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ФМ –физико-математический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Г – гуманитарный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ИТ- информационных технологий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ХБ – химико-биологический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СЭ – социально-экономический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 – менеджмента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Ж - журналистики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ХФ- химико-фармацевтический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УП – универсальный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профиль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Л – лесной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И – инженерный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Мед – медицинский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ЮС – юный спасатель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ПИ – прикладной информатики</a:t>
                      </a:r>
                    </a:p>
                    <a:p>
                      <a:endParaRPr lang="ru-RU" sz="1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212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Специальное оформление</vt:lpstr>
      <vt:lpstr>1_Специальное оформление</vt:lpstr>
      <vt:lpstr>2_Специальное оформление</vt:lpstr>
      <vt:lpstr> </vt:lpstr>
      <vt:lpstr>Презентация PowerPoint</vt:lpstr>
      <vt:lpstr>АТЛАС НОВЫХ ПРОФЕССИЙ</vt:lpstr>
      <vt:lpstr>Презентация PowerPoint</vt:lpstr>
      <vt:lpstr>АТЛАС НОВЫХ ПРОФЕССИЙ</vt:lpstr>
      <vt:lpstr>Презентация PowerPoint</vt:lpstr>
      <vt:lpstr>Карта профильного обучения в школах города Архангельска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Presentation</cp:lastModifiedBy>
  <cp:revision>225</cp:revision>
  <dcterms:created xsi:type="dcterms:W3CDTF">2016-09-16T13:01:11Z</dcterms:created>
  <dcterms:modified xsi:type="dcterms:W3CDTF">2019-02-27T14:02:54Z</dcterms:modified>
</cp:coreProperties>
</file>