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61" r:id="rId2"/>
    <p:sldId id="262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EEAA-2F11-4275-AD56-94FC1D28D462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987B550-494C-417D-9C68-F1551E1986E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57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EEAA-2F11-4275-AD56-94FC1D28D462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B550-494C-417D-9C68-F1551E1986EC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38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EEAA-2F11-4275-AD56-94FC1D28D462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B550-494C-417D-9C68-F1551E1986E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6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EEAA-2F11-4275-AD56-94FC1D28D462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B550-494C-417D-9C68-F1551E1986EC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82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EEAA-2F11-4275-AD56-94FC1D28D462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B550-494C-417D-9C68-F1551E1986E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44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EEAA-2F11-4275-AD56-94FC1D28D462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B550-494C-417D-9C68-F1551E1986EC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97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EEAA-2F11-4275-AD56-94FC1D28D462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B550-494C-417D-9C68-F1551E1986EC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20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EEAA-2F11-4275-AD56-94FC1D28D462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B550-494C-417D-9C68-F1551E1986EC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69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EEAA-2F11-4275-AD56-94FC1D28D462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B550-494C-417D-9C68-F1551E198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0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EEAA-2F11-4275-AD56-94FC1D28D462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B550-494C-417D-9C68-F1551E1986EC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29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DBFEEAA-2F11-4275-AD56-94FC1D28D462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B550-494C-417D-9C68-F1551E1986EC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42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FEEAA-2F11-4275-AD56-94FC1D28D462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987B550-494C-417D-9C68-F1551E1986E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5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92" y="417252"/>
            <a:ext cx="6656255" cy="15308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261" y="758470"/>
            <a:ext cx="2901839" cy="1957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60" y="3473851"/>
            <a:ext cx="3789861" cy="25335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97981" y="2334827"/>
            <a:ext cx="65872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«Специфические нарушения счёта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дискалькулия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 общим недоразвитием речи»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90912" y="4257051"/>
            <a:ext cx="35599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учитель-дефектолог Митина Анастасия Николаевна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Центр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Архангельск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00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30" y="143595"/>
            <a:ext cx="5219380" cy="66456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273" y="143595"/>
            <a:ext cx="4935986" cy="68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0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54" y="622987"/>
            <a:ext cx="4607511" cy="57156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682" y="622987"/>
            <a:ext cx="4350059" cy="56426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977849" y="2805346"/>
            <a:ext cx="188206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1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старшего дошкольного возраста с ОНР наиболее часто встречается ВЕРБАЛЬНАЯ ФОРМА ДИСКАЛЬКУЛИИ</a:t>
            </a:r>
            <a:endParaRPr lang="ru-RU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6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518887"/>
              </p:ext>
            </p:extLst>
          </p:nvPr>
        </p:nvGraphicFramePr>
        <p:xfrm>
          <a:off x="470780" y="153909"/>
          <a:ext cx="11371153" cy="5393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8951">
                  <a:extLst>
                    <a:ext uri="{9D8B030D-6E8A-4147-A177-3AD203B41FA5}">
                      <a16:colId xmlns:a16="http://schemas.microsoft.com/office/drawing/2014/main" val="2652335581"/>
                    </a:ext>
                  </a:extLst>
                </a:gridCol>
                <a:gridCol w="5622202">
                  <a:extLst>
                    <a:ext uri="{9D8B030D-6E8A-4147-A177-3AD203B41FA5}">
                      <a16:colId xmlns:a16="http://schemas.microsoft.com/office/drawing/2014/main" val="1197632193"/>
                    </a:ext>
                  </a:extLst>
                </a:gridCol>
              </a:tblGrid>
              <a:tr h="42551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Симптомы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дискалькулии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дошкольном возрасте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Симптомы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дискалькулии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начальной школе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280225"/>
                  </a:ext>
                </a:extLst>
              </a:tr>
              <a:tr h="59169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с обучением счёту, с пониманием, что такое число.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Неспособность к классификации и измерению: 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например, сложно связать число “2” с возможностью иметь 2 карамельки, 2 книги, 2 тарелки и т.д.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с распознаванием цифровых символов: 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например, неспособность связать число “4” с понятием “четыре”.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Неправильное написание цифр при списывании или диктовке.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с формами: 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путать, например, 9 с 6 или 3 с 8.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Коверканье почерка: 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могут писать цифры вверх тормашками.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Звуковые ошибки: 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путать номера, которые похожи по звучанию.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Симптомы, связанные с порядком: 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могут начать считать от заданного числа, например, перечисляют всю последовательность, или записывает её.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 сложно узнавать и классифицировать объекты по их размерам и формам.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Проблемы с распознаванием арифметических символов: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путают, знаки "+" и "-", не могут корректно использовать эти и другие символы.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Неспособность выучить (вспомнить) простые математические структуры: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например, 1+2=3.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могут распознать такие словосочетания, как “больше (меньше), чем”.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Часто используют пальцы для счёта.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Трудности с запоминанием и вспоминанием порядка или правил простых операций.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Начинают операции в неправильном порядке: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складывают и вычитают наоборот, справа налево.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Проблемы при согласовании операций: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сложение, представленное в горизонтальном виде, не могут решить в вертикальном. Путаются при умножении столбиком и делении чисел, путая колонки цифр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местами. 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Сложно складывать и вычитать столбиком.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713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15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962" y="162963"/>
            <a:ext cx="104658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коррекционного обучения детей с вербальной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дискалькулией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43569"/>
              </p:ext>
            </p:extLst>
          </p:nvPr>
        </p:nvGraphicFramePr>
        <p:xfrm>
          <a:off x="162962" y="642795"/>
          <a:ext cx="5739897" cy="5362259"/>
        </p:xfrm>
        <a:graphic>
          <a:graphicData uri="http://schemas.openxmlformats.org/drawingml/2006/table">
            <a:tbl>
              <a:tblPr firstRow="1" firstCol="1" bandRow="1"/>
              <a:tblGrid>
                <a:gridCol w="375135">
                  <a:extLst>
                    <a:ext uri="{9D8B030D-6E8A-4147-A177-3AD203B41FA5}">
                      <a16:colId xmlns:a16="http://schemas.microsoft.com/office/drawing/2014/main" val="1020792271"/>
                    </a:ext>
                  </a:extLst>
                </a:gridCol>
                <a:gridCol w="634178">
                  <a:extLst>
                    <a:ext uri="{9D8B030D-6E8A-4147-A177-3AD203B41FA5}">
                      <a16:colId xmlns:a16="http://schemas.microsoft.com/office/drawing/2014/main" val="3462888066"/>
                    </a:ext>
                  </a:extLst>
                </a:gridCol>
                <a:gridCol w="415273">
                  <a:extLst>
                    <a:ext uri="{9D8B030D-6E8A-4147-A177-3AD203B41FA5}">
                      <a16:colId xmlns:a16="http://schemas.microsoft.com/office/drawing/2014/main" val="353940259"/>
                    </a:ext>
                  </a:extLst>
                </a:gridCol>
                <a:gridCol w="432443">
                  <a:extLst>
                    <a:ext uri="{9D8B030D-6E8A-4147-A177-3AD203B41FA5}">
                      <a16:colId xmlns:a16="http://schemas.microsoft.com/office/drawing/2014/main" val="894192970"/>
                    </a:ext>
                  </a:extLst>
                </a:gridCol>
                <a:gridCol w="415273">
                  <a:extLst>
                    <a:ext uri="{9D8B030D-6E8A-4147-A177-3AD203B41FA5}">
                      <a16:colId xmlns:a16="http://schemas.microsoft.com/office/drawing/2014/main" val="3682902775"/>
                    </a:ext>
                  </a:extLst>
                </a:gridCol>
                <a:gridCol w="1144532">
                  <a:extLst>
                    <a:ext uri="{9D8B030D-6E8A-4147-A177-3AD203B41FA5}">
                      <a16:colId xmlns:a16="http://schemas.microsoft.com/office/drawing/2014/main" val="2625383503"/>
                    </a:ext>
                  </a:extLst>
                </a:gridCol>
                <a:gridCol w="801999">
                  <a:extLst>
                    <a:ext uri="{9D8B030D-6E8A-4147-A177-3AD203B41FA5}">
                      <a16:colId xmlns:a16="http://schemas.microsoft.com/office/drawing/2014/main" val="4186112238"/>
                    </a:ext>
                  </a:extLst>
                </a:gridCol>
                <a:gridCol w="1065013">
                  <a:extLst>
                    <a:ext uri="{9D8B030D-6E8A-4147-A177-3AD203B41FA5}">
                      <a16:colId xmlns:a16="http://schemas.microsoft.com/office/drawing/2014/main" val="3222732938"/>
                    </a:ext>
                  </a:extLst>
                </a:gridCol>
                <a:gridCol w="456051">
                  <a:extLst>
                    <a:ext uri="{9D8B030D-6E8A-4147-A177-3AD203B41FA5}">
                      <a16:colId xmlns:a16="http://schemas.microsoft.com/office/drawing/2014/main" val="3403656616"/>
                    </a:ext>
                  </a:extLst>
                </a:gridCol>
              </a:tblGrid>
              <a:tr h="467331">
                <a:tc gridSpan="9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 Формирование речевых предпосылок: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9" marR="4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652146"/>
                  </a:ext>
                </a:extLst>
              </a:tr>
              <a:tr h="4894928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Стимулирование экспрессивной речи ребенка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9" marR="4753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Расширение и уточнение словарного запаса (математических понятий)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9" marR="4753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антонимии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9" marR="4753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синонимии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9" marR="4753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понимания значения слов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9" marR="4753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Дифференциация речевых обозначений временных, пространственных отношений с помощью предлогов и наречий места, времени, количества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9" marR="4753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Правильное использование речи при описании действий в процессе математической деятельности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9" marR="4753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Коррекция нарушений понимания и употребления сложных логико-грамматических конструкций и сложноподчиненных предложений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9" marR="4753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связной речи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9" marR="4753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444840"/>
                  </a:ext>
                </a:extLst>
              </a:tr>
            </a:tbl>
          </a:graphicData>
        </a:graphic>
      </p:graphicFrame>
      <p:pic>
        <p:nvPicPr>
          <p:cNvPr id="2049" name="Рисунок 1" descr="Определение дискалькул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920" y="3366745"/>
            <a:ext cx="2328146" cy="181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205491" y="563343"/>
            <a:ext cx="570886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ru-RU" alt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зрительного </a:t>
            </a:r>
            <a:r>
              <a:rPr lang="ru-RU" alt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гнозиса</a:t>
            </a:r>
            <a:endParaRPr lang="ru-RU" alt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Развитие пространственного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гнозиса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гнозопраксиса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Развитие временных представлений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Развитие слухового восприятия,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-моторной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-зрительно-моторной координации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VI. Формирование количественных представлений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VII. Формирование умения решать математические задачи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6446066" y="5174056"/>
            <a:ext cx="5350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Нигматуллина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 А. Основные направления коррекционной работы по выявлению, профилактике и коррекции специфических нарушений счёта у детей с общим недоразвитием речи [Электронный ресурс] // kpfu.ru: [сайт]. – Режим доступа: http://kpfu.ru/staff_files/F421816079/statya..pdf</a:t>
            </a:r>
          </a:p>
        </p:txBody>
      </p:sp>
    </p:spTree>
    <p:extLst>
      <p:ext uri="{BB962C8B-B14F-4D97-AF65-F5344CB8AC3E}">
        <p14:creationId xmlns:p14="http://schemas.microsoft.com/office/powerpoint/2010/main" val="327545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07" y="104523"/>
            <a:ext cx="2511770" cy="33591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231" y="113667"/>
            <a:ext cx="2511770" cy="334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455" y="135006"/>
            <a:ext cx="2341067" cy="3328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3688" y="227253"/>
            <a:ext cx="2250213" cy="31137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141" y="3385799"/>
            <a:ext cx="3661727" cy="32060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3290" y="3592704"/>
            <a:ext cx="4212701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5981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76</TotalTime>
  <Words>462</Words>
  <Application>Microsoft Office PowerPoint</Application>
  <PresentationFormat>Широкоэкранный</PresentationFormat>
  <Paragraphs>44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Times New Roman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 Fam</dc:creator>
  <cp:lastModifiedBy>Im Fam</cp:lastModifiedBy>
  <cp:revision>19</cp:revision>
  <dcterms:created xsi:type="dcterms:W3CDTF">2018-01-17T20:07:57Z</dcterms:created>
  <dcterms:modified xsi:type="dcterms:W3CDTF">2018-01-17T21:24:01Z</dcterms:modified>
</cp:coreProperties>
</file>