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67" r:id="rId2"/>
    <p:sldId id="257" r:id="rId3"/>
    <p:sldId id="288" r:id="rId4"/>
    <p:sldId id="289" r:id="rId5"/>
    <p:sldId id="290" r:id="rId6"/>
    <p:sldId id="291" r:id="rId7"/>
    <p:sldId id="258" r:id="rId8"/>
    <p:sldId id="259" r:id="rId9"/>
    <p:sldId id="268" r:id="rId10"/>
    <p:sldId id="260" r:id="rId11"/>
    <p:sldId id="261" r:id="rId12"/>
    <p:sldId id="262" r:id="rId13"/>
    <p:sldId id="263" r:id="rId14"/>
    <p:sldId id="264" r:id="rId15"/>
    <p:sldId id="265" r:id="rId16"/>
    <p:sldId id="266" r:id="rId17"/>
    <p:sldId id="286" r:id="rId18"/>
    <p:sldId id="287" r:id="rId19"/>
    <p:sldId id="269"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92"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160" y="-5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BC2F33-57F3-4B05-94B6-139AEBF6C16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E6D07106-3B7E-41F7-BB2E-9E957481E2A2}">
      <dgm:prSet phldrT="[Текст]"/>
      <dgm:spPr/>
      <dgm:t>
        <a:bodyPr/>
        <a:lstStyle/>
        <a:p>
          <a:r>
            <a:rPr lang="ru-RU" dirty="0" smtClean="0"/>
            <a:t>Сбор информации</a:t>
          </a:r>
          <a:endParaRPr lang="ru-RU" dirty="0"/>
        </a:p>
      </dgm:t>
    </dgm:pt>
    <dgm:pt modelId="{2926A330-583C-49A8-9217-528006989EE1}" type="parTrans" cxnId="{B7DAFF99-062E-438E-897A-DC13230568E7}">
      <dgm:prSet/>
      <dgm:spPr/>
      <dgm:t>
        <a:bodyPr/>
        <a:lstStyle/>
        <a:p>
          <a:endParaRPr lang="ru-RU"/>
        </a:p>
      </dgm:t>
    </dgm:pt>
    <dgm:pt modelId="{09F6AE3A-859C-4289-B03D-E1001A0D05C3}" type="sibTrans" cxnId="{B7DAFF99-062E-438E-897A-DC13230568E7}">
      <dgm:prSet/>
      <dgm:spPr/>
      <dgm:t>
        <a:bodyPr/>
        <a:lstStyle/>
        <a:p>
          <a:endParaRPr lang="ru-RU"/>
        </a:p>
      </dgm:t>
    </dgm:pt>
    <dgm:pt modelId="{7A5E337C-6E70-4257-8FE5-F5555A96FAA7}">
      <dgm:prSet phldrT="[Текст]"/>
      <dgm:spPr/>
      <dgm:t>
        <a:bodyPr/>
        <a:lstStyle/>
        <a:p>
          <a:r>
            <a:rPr lang="ru-RU" dirty="0" smtClean="0"/>
            <a:t>Оценка потребностей ребенка и семьи</a:t>
          </a:r>
          <a:endParaRPr lang="ru-RU" dirty="0"/>
        </a:p>
      </dgm:t>
    </dgm:pt>
    <dgm:pt modelId="{23016D21-3127-4501-90E0-F34243937828}" type="parTrans" cxnId="{6B93364F-272B-4F31-B195-0069C6D68B9C}">
      <dgm:prSet/>
      <dgm:spPr/>
      <dgm:t>
        <a:bodyPr/>
        <a:lstStyle/>
        <a:p>
          <a:endParaRPr lang="ru-RU"/>
        </a:p>
      </dgm:t>
    </dgm:pt>
    <dgm:pt modelId="{A4046811-0B34-4AD8-94D2-3C511A50D40E}" type="sibTrans" cxnId="{6B93364F-272B-4F31-B195-0069C6D68B9C}">
      <dgm:prSet/>
      <dgm:spPr/>
      <dgm:t>
        <a:bodyPr/>
        <a:lstStyle/>
        <a:p>
          <a:endParaRPr lang="ru-RU"/>
        </a:p>
      </dgm:t>
    </dgm:pt>
    <dgm:pt modelId="{76659721-C709-4568-A9CF-F4984E7CD285}">
      <dgm:prSet phldrT="[Текст]"/>
      <dgm:spPr/>
      <dgm:t>
        <a:bodyPr/>
        <a:lstStyle/>
        <a:p>
          <a:r>
            <a:rPr lang="ru-RU" dirty="0" smtClean="0"/>
            <a:t>Составление плана работы</a:t>
          </a:r>
          <a:endParaRPr lang="ru-RU" dirty="0"/>
        </a:p>
      </dgm:t>
    </dgm:pt>
    <dgm:pt modelId="{0F7B3F65-6105-4506-A989-4E6A48AFA932}" type="parTrans" cxnId="{82B325E5-8CBF-40AE-8BBD-B1B10FCEE84D}">
      <dgm:prSet/>
      <dgm:spPr/>
      <dgm:t>
        <a:bodyPr/>
        <a:lstStyle/>
        <a:p>
          <a:endParaRPr lang="ru-RU"/>
        </a:p>
      </dgm:t>
    </dgm:pt>
    <dgm:pt modelId="{D01FA1F4-CA0C-4901-87CD-7C4151E16522}" type="sibTrans" cxnId="{82B325E5-8CBF-40AE-8BBD-B1B10FCEE84D}">
      <dgm:prSet/>
      <dgm:spPr/>
      <dgm:t>
        <a:bodyPr/>
        <a:lstStyle/>
        <a:p>
          <a:endParaRPr lang="ru-RU"/>
        </a:p>
      </dgm:t>
    </dgm:pt>
    <dgm:pt modelId="{6816D272-E0D8-4F29-8120-5E5387A639DC}" type="pres">
      <dgm:prSet presAssocID="{72BC2F33-57F3-4B05-94B6-139AEBF6C16C}" presName="outerComposite" presStyleCnt="0">
        <dgm:presLayoutVars>
          <dgm:chMax val="5"/>
          <dgm:dir/>
          <dgm:resizeHandles val="exact"/>
        </dgm:presLayoutVars>
      </dgm:prSet>
      <dgm:spPr/>
      <dgm:t>
        <a:bodyPr/>
        <a:lstStyle/>
        <a:p>
          <a:endParaRPr lang="ru-RU"/>
        </a:p>
      </dgm:t>
    </dgm:pt>
    <dgm:pt modelId="{54C5AF81-6C73-4E38-99CB-B6AA2F73A48B}" type="pres">
      <dgm:prSet presAssocID="{72BC2F33-57F3-4B05-94B6-139AEBF6C16C}" presName="dummyMaxCanvas" presStyleCnt="0">
        <dgm:presLayoutVars/>
      </dgm:prSet>
      <dgm:spPr/>
    </dgm:pt>
    <dgm:pt modelId="{DCBECEE6-4518-4D76-83F7-DC9C35C85C50}" type="pres">
      <dgm:prSet presAssocID="{72BC2F33-57F3-4B05-94B6-139AEBF6C16C}" presName="ThreeNodes_1" presStyleLbl="node1" presStyleIdx="0" presStyleCnt="3" custLinFactNeighborX="4085" custLinFactNeighborY="-2105">
        <dgm:presLayoutVars>
          <dgm:bulletEnabled val="1"/>
        </dgm:presLayoutVars>
      </dgm:prSet>
      <dgm:spPr/>
      <dgm:t>
        <a:bodyPr/>
        <a:lstStyle/>
        <a:p>
          <a:endParaRPr lang="ru-RU"/>
        </a:p>
      </dgm:t>
    </dgm:pt>
    <dgm:pt modelId="{A1F8DD17-7BDA-4FFF-981A-966490DA1448}" type="pres">
      <dgm:prSet presAssocID="{72BC2F33-57F3-4B05-94B6-139AEBF6C16C}" presName="ThreeNodes_2" presStyleLbl="node1" presStyleIdx="1" presStyleCnt="3" custLinFactNeighborX="2051" custLinFactNeighborY="2239">
        <dgm:presLayoutVars>
          <dgm:bulletEnabled val="1"/>
        </dgm:presLayoutVars>
      </dgm:prSet>
      <dgm:spPr/>
      <dgm:t>
        <a:bodyPr/>
        <a:lstStyle/>
        <a:p>
          <a:endParaRPr lang="ru-RU"/>
        </a:p>
      </dgm:t>
    </dgm:pt>
    <dgm:pt modelId="{9B9A3B5A-8205-46D0-A4F1-B9A316409B45}" type="pres">
      <dgm:prSet presAssocID="{72BC2F33-57F3-4B05-94B6-139AEBF6C16C}" presName="ThreeNodes_3" presStyleLbl="node1" presStyleIdx="2" presStyleCnt="3" custLinFactNeighborX="3114" custLinFactNeighborY="6583">
        <dgm:presLayoutVars>
          <dgm:bulletEnabled val="1"/>
        </dgm:presLayoutVars>
      </dgm:prSet>
      <dgm:spPr/>
      <dgm:t>
        <a:bodyPr/>
        <a:lstStyle/>
        <a:p>
          <a:endParaRPr lang="ru-RU"/>
        </a:p>
      </dgm:t>
    </dgm:pt>
    <dgm:pt modelId="{4BEAAFF4-9892-4240-8242-D5C1336DFE5D}" type="pres">
      <dgm:prSet presAssocID="{72BC2F33-57F3-4B05-94B6-139AEBF6C16C}" presName="ThreeConn_1-2" presStyleLbl="fgAccFollowNode1" presStyleIdx="0" presStyleCnt="2">
        <dgm:presLayoutVars>
          <dgm:bulletEnabled val="1"/>
        </dgm:presLayoutVars>
      </dgm:prSet>
      <dgm:spPr/>
      <dgm:t>
        <a:bodyPr/>
        <a:lstStyle/>
        <a:p>
          <a:endParaRPr lang="ru-RU"/>
        </a:p>
      </dgm:t>
    </dgm:pt>
    <dgm:pt modelId="{2DE4F320-6CC1-41A9-8A5A-BC80F3DDC3B8}" type="pres">
      <dgm:prSet presAssocID="{72BC2F33-57F3-4B05-94B6-139AEBF6C16C}" presName="ThreeConn_2-3" presStyleLbl="fgAccFollowNode1" presStyleIdx="1" presStyleCnt="2">
        <dgm:presLayoutVars>
          <dgm:bulletEnabled val="1"/>
        </dgm:presLayoutVars>
      </dgm:prSet>
      <dgm:spPr/>
      <dgm:t>
        <a:bodyPr/>
        <a:lstStyle/>
        <a:p>
          <a:endParaRPr lang="ru-RU"/>
        </a:p>
      </dgm:t>
    </dgm:pt>
    <dgm:pt modelId="{752F1E7E-8FC7-4D57-99AE-86B38E8CDD64}" type="pres">
      <dgm:prSet presAssocID="{72BC2F33-57F3-4B05-94B6-139AEBF6C16C}" presName="ThreeNodes_1_text" presStyleLbl="node1" presStyleIdx="2" presStyleCnt="3">
        <dgm:presLayoutVars>
          <dgm:bulletEnabled val="1"/>
        </dgm:presLayoutVars>
      </dgm:prSet>
      <dgm:spPr/>
      <dgm:t>
        <a:bodyPr/>
        <a:lstStyle/>
        <a:p>
          <a:endParaRPr lang="ru-RU"/>
        </a:p>
      </dgm:t>
    </dgm:pt>
    <dgm:pt modelId="{7848C87E-7EFB-4584-9A3F-F739F5A269DA}" type="pres">
      <dgm:prSet presAssocID="{72BC2F33-57F3-4B05-94B6-139AEBF6C16C}" presName="ThreeNodes_2_text" presStyleLbl="node1" presStyleIdx="2" presStyleCnt="3">
        <dgm:presLayoutVars>
          <dgm:bulletEnabled val="1"/>
        </dgm:presLayoutVars>
      </dgm:prSet>
      <dgm:spPr/>
      <dgm:t>
        <a:bodyPr/>
        <a:lstStyle/>
        <a:p>
          <a:endParaRPr lang="ru-RU"/>
        </a:p>
      </dgm:t>
    </dgm:pt>
    <dgm:pt modelId="{D10A6BDC-2D7A-4DB8-A750-29CEBEF4660F}" type="pres">
      <dgm:prSet presAssocID="{72BC2F33-57F3-4B05-94B6-139AEBF6C16C}" presName="ThreeNodes_3_text" presStyleLbl="node1" presStyleIdx="2" presStyleCnt="3">
        <dgm:presLayoutVars>
          <dgm:bulletEnabled val="1"/>
        </dgm:presLayoutVars>
      </dgm:prSet>
      <dgm:spPr/>
      <dgm:t>
        <a:bodyPr/>
        <a:lstStyle/>
        <a:p>
          <a:endParaRPr lang="ru-RU"/>
        </a:p>
      </dgm:t>
    </dgm:pt>
  </dgm:ptLst>
  <dgm:cxnLst>
    <dgm:cxn modelId="{76C25D13-28EE-4313-8492-BC57ACE8ECCE}" type="presOf" srcId="{E6D07106-3B7E-41F7-BB2E-9E957481E2A2}" destId="{DCBECEE6-4518-4D76-83F7-DC9C35C85C50}" srcOrd="0" destOrd="0" presId="urn:microsoft.com/office/officeart/2005/8/layout/vProcess5"/>
    <dgm:cxn modelId="{148D84A4-4613-4E4F-921F-DE4A2560AC60}" type="presOf" srcId="{76659721-C709-4568-A9CF-F4984E7CD285}" destId="{9B9A3B5A-8205-46D0-A4F1-B9A316409B45}" srcOrd="0" destOrd="0" presId="urn:microsoft.com/office/officeart/2005/8/layout/vProcess5"/>
    <dgm:cxn modelId="{E4154421-C5C8-4553-9429-6C1A6A12E1E3}" type="presOf" srcId="{A4046811-0B34-4AD8-94D2-3C511A50D40E}" destId="{2DE4F320-6CC1-41A9-8A5A-BC80F3DDC3B8}" srcOrd="0" destOrd="0" presId="urn:microsoft.com/office/officeart/2005/8/layout/vProcess5"/>
    <dgm:cxn modelId="{5B749CA3-EF2D-4499-B2FF-036866F8A64B}" type="presOf" srcId="{76659721-C709-4568-A9CF-F4984E7CD285}" destId="{D10A6BDC-2D7A-4DB8-A750-29CEBEF4660F}" srcOrd="1" destOrd="0" presId="urn:microsoft.com/office/officeart/2005/8/layout/vProcess5"/>
    <dgm:cxn modelId="{6B93364F-272B-4F31-B195-0069C6D68B9C}" srcId="{72BC2F33-57F3-4B05-94B6-139AEBF6C16C}" destId="{7A5E337C-6E70-4257-8FE5-F5555A96FAA7}" srcOrd="1" destOrd="0" parTransId="{23016D21-3127-4501-90E0-F34243937828}" sibTransId="{A4046811-0B34-4AD8-94D2-3C511A50D40E}"/>
    <dgm:cxn modelId="{459F3D96-F32D-4F5C-A5F4-E8622662325F}" type="presOf" srcId="{7A5E337C-6E70-4257-8FE5-F5555A96FAA7}" destId="{A1F8DD17-7BDA-4FFF-981A-966490DA1448}" srcOrd="0" destOrd="0" presId="urn:microsoft.com/office/officeart/2005/8/layout/vProcess5"/>
    <dgm:cxn modelId="{B4B38369-F62A-4A0B-96C7-9634BC2EE4F5}" type="presOf" srcId="{E6D07106-3B7E-41F7-BB2E-9E957481E2A2}" destId="{752F1E7E-8FC7-4D57-99AE-86B38E8CDD64}" srcOrd="1" destOrd="0" presId="urn:microsoft.com/office/officeart/2005/8/layout/vProcess5"/>
    <dgm:cxn modelId="{E0E0604F-0690-4A35-A9CD-34D6F7AC6CF5}" type="presOf" srcId="{7A5E337C-6E70-4257-8FE5-F5555A96FAA7}" destId="{7848C87E-7EFB-4584-9A3F-F739F5A269DA}" srcOrd="1" destOrd="0" presId="urn:microsoft.com/office/officeart/2005/8/layout/vProcess5"/>
    <dgm:cxn modelId="{82B325E5-8CBF-40AE-8BBD-B1B10FCEE84D}" srcId="{72BC2F33-57F3-4B05-94B6-139AEBF6C16C}" destId="{76659721-C709-4568-A9CF-F4984E7CD285}" srcOrd="2" destOrd="0" parTransId="{0F7B3F65-6105-4506-A989-4E6A48AFA932}" sibTransId="{D01FA1F4-CA0C-4901-87CD-7C4151E16522}"/>
    <dgm:cxn modelId="{B7DAFF99-062E-438E-897A-DC13230568E7}" srcId="{72BC2F33-57F3-4B05-94B6-139AEBF6C16C}" destId="{E6D07106-3B7E-41F7-BB2E-9E957481E2A2}" srcOrd="0" destOrd="0" parTransId="{2926A330-583C-49A8-9217-528006989EE1}" sibTransId="{09F6AE3A-859C-4289-B03D-E1001A0D05C3}"/>
    <dgm:cxn modelId="{10AC88D3-2A95-4885-83F2-C52DD6926BB7}" type="presOf" srcId="{09F6AE3A-859C-4289-B03D-E1001A0D05C3}" destId="{4BEAAFF4-9892-4240-8242-D5C1336DFE5D}" srcOrd="0" destOrd="0" presId="urn:microsoft.com/office/officeart/2005/8/layout/vProcess5"/>
    <dgm:cxn modelId="{7ACEF591-FB46-4358-9D8A-411152FA7112}" type="presOf" srcId="{72BC2F33-57F3-4B05-94B6-139AEBF6C16C}" destId="{6816D272-E0D8-4F29-8120-5E5387A639DC}" srcOrd="0" destOrd="0" presId="urn:microsoft.com/office/officeart/2005/8/layout/vProcess5"/>
    <dgm:cxn modelId="{0022BB78-6A54-4DF0-ACAE-1F605755BF1B}" type="presParOf" srcId="{6816D272-E0D8-4F29-8120-5E5387A639DC}" destId="{54C5AF81-6C73-4E38-99CB-B6AA2F73A48B}" srcOrd="0" destOrd="0" presId="urn:microsoft.com/office/officeart/2005/8/layout/vProcess5"/>
    <dgm:cxn modelId="{BA0DC098-E690-42D6-BC90-C9C304588A81}" type="presParOf" srcId="{6816D272-E0D8-4F29-8120-5E5387A639DC}" destId="{DCBECEE6-4518-4D76-83F7-DC9C35C85C50}" srcOrd="1" destOrd="0" presId="urn:microsoft.com/office/officeart/2005/8/layout/vProcess5"/>
    <dgm:cxn modelId="{862637AE-7AE9-4C12-9EBB-09DBAFFE9E78}" type="presParOf" srcId="{6816D272-E0D8-4F29-8120-5E5387A639DC}" destId="{A1F8DD17-7BDA-4FFF-981A-966490DA1448}" srcOrd="2" destOrd="0" presId="urn:microsoft.com/office/officeart/2005/8/layout/vProcess5"/>
    <dgm:cxn modelId="{A941564A-21DB-499F-AE7D-C02F9ED39C97}" type="presParOf" srcId="{6816D272-E0D8-4F29-8120-5E5387A639DC}" destId="{9B9A3B5A-8205-46D0-A4F1-B9A316409B45}" srcOrd="3" destOrd="0" presId="urn:microsoft.com/office/officeart/2005/8/layout/vProcess5"/>
    <dgm:cxn modelId="{75013C7B-F49A-4576-9811-5C09112281CE}" type="presParOf" srcId="{6816D272-E0D8-4F29-8120-5E5387A639DC}" destId="{4BEAAFF4-9892-4240-8242-D5C1336DFE5D}" srcOrd="4" destOrd="0" presId="urn:microsoft.com/office/officeart/2005/8/layout/vProcess5"/>
    <dgm:cxn modelId="{4831A2F6-C04A-40D9-BE5D-83D384DE7304}" type="presParOf" srcId="{6816D272-E0D8-4F29-8120-5E5387A639DC}" destId="{2DE4F320-6CC1-41A9-8A5A-BC80F3DDC3B8}" srcOrd="5" destOrd="0" presId="urn:microsoft.com/office/officeart/2005/8/layout/vProcess5"/>
    <dgm:cxn modelId="{811FF507-EBB1-4462-BDC9-F5D04E194B86}" type="presParOf" srcId="{6816D272-E0D8-4F29-8120-5E5387A639DC}" destId="{752F1E7E-8FC7-4D57-99AE-86B38E8CDD64}" srcOrd="6" destOrd="0" presId="urn:microsoft.com/office/officeart/2005/8/layout/vProcess5"/>
    <dgm:cxn modelId="{42CB4CF0-4855-472E-A3C5-7F04D58231B0}" type="presParOf" srcId="{6816D272-E0D8-4F29-8120-5E5387A639DC}" destId="{7848C87E-7EFB-4584-9A3F-F739F5A269DA}" srcOrd="7" destOrd="0" presId="urn:microsoft.com/office/officeart/2005/8/layout/vProcess5"/>
    <dgm:cxn modelId="{5CC89416-A886-4394-9E28-EF64FC22A40B}" type="presParOf" srcId="{6816D272-E0D8-4F29-8120-5E5387A639DC}" destId="{D10A6BDC-2D7A-4DB8-A750-29CEBEF4660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ECEE6-4518-4D76-83F7-DC9C35C85C50}">
      <dsp:nvSpPr>
        <dsp:cNvPr id="0" name=""/>
        <dsp:cNvSpPr/>
      </dsp:nvSpPr>
      <dsp:spPr>
        <a:xfrm>
          <a:off x="295180" y="0"/>
          <a:ext cx="7225953"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ru-RU" sz="3500" kern="1200" dirty="0" smtClean="0"/>
            <a:t>Сбор информации</a:t>
          </a:r>
          <a:endParaRPr lang="ru-RU" sz="3500" kern="1200" dirty="0"/>
        </a:p>
      </dsp:txBody>
      <dsp:txXfrm>
        <a:off x="334948" y="39768"/>
        <a:ext cx="5760794" cy="1278252"/>
      </dsp:txXfrm>
    </dsp:sp>
    <dsp:sp modelId="{A1F8DD17-7BDA-4FFF-981A-966490DA1448}">
      <dsp:nvSpPr>
        <dsp:cNvPr id="0" name=""/>
        <dsp:cNvSpPr/>
      </dsp:nvSpPr>
      <dsp:spPr>
        <a:xfrm>
          <a:off x="785788" y="1614487"/>
          <a:ext cx="7225953"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ru-RU" sz="3500" kern="1200" dirty="0" smtClean="0"/>
            <a:t>Оценка потребностей ребенка и семьи</a:t>
          </a:r>
          <a:endParaRPr lang="ru-RU" sz="3500" kern="1200" dirty="0"/>
        </a:p>
      </dsp:txBody>
      <dsp:txXfrm>
        <a:off x="825556" y="1654255"/>
        <a:ext cx="5626270" cy="1278252"/>
      </dsp:txXfrm>
    </dsp:sp>
    <dsp:sp modelId="{9B9A3B5A-8205-46D0-A4F1-B9A316409B45}">
      <dsp:nvSpPr>
        <dsp:cNvPr id="0" name=""/>
        <dsp:cNvSpPr/>
      </dsp:nvSpPr>
      <dsp:spPr>
        <a:xfrm>
          <a:off x="1275168" y="3168174"/>
          <a:ext cx="7225953"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ru-RU" sz="3500" kern="1200" dirty="0" smtClean="0"/>
            <a:t>Составление плана работы</a:t>
          </a:r>
          <a:endParaRPr lang="ru-RU" sz="3500" kern="1200" dirty="0"/>
        </a:p>
      </dsp:txBody>
      <dsp:txXfrm>
        <a:off x="1314936" y="3207942"/>
        <a:ext cx="5626270" cy="1278252"/>
      </dsp:txXfrm>
    </dsp:sp>
    <dsp:sp modelId="{4BEAAFF4-9892-4240-8242-D5C1336DFE5D}">
      <dsp:nvSpPr>
        <dsp:cNvPr id="0" name=""/>
        <dsp:cNvSpPr/>
      </dsp:nvSpPr>
      <dsp:spPr>
        <a:xfrm>
          <a:off x="6343390"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6541966" y="1029656"/>
        <a:ext cx="485410" cy="664128"/>
      </dsp:txXfrm>
    </dsp:sp>
    <dsp:sp modelId="{2DE4F320-6CC1-41A9-8A5A-BC80F3DDC3B8}">
      <dsp:nvSpPr>
        <dsp:cNvPr id="0" name=""/>
        <dsp:cNvSpPr/>
      </dsp:nvSpPr>
      <dsp:spPr>
        <a:xfrm>
          <a:off x="6980975"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7179551" y="2604691"/>
        <a:ext cx="485410" cy="66412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2122D6-CD19-4184-B9FD-B8ED0831F49E}" type="datetimeFigureOut">
              <a:rPr lang="ru-RU" smtClean="0"/>
              <a:pPr/>
              <a:t>23.09.2016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B37A7-C2FE-4E5A-B03A-05E3FB6BA38F}" type="slidenum">
              <a:rPr lang="ru-RU" smtClean="0"/>
              <a:pPr/>
              <a:t>‹#›</a:t>
            </a:fld>
            <a:endParaRPr lang="ru-RU"/>
          </a:p>
        </p:txBody>
      </p:sp>
    </p:spTree>
    <p:extLst>
      <p:ext uri="{BB962C8B-B14F-4D97-AF65-F5344CB8AC3E}">
        <p14:creationId xmlns:p14="http://schemas.microsoft.com/office/powerpoint/2010/main" val="2010666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DBFB865-9BF3-4707-9FFB-39C9AF53A971}" type="slidenum">
              <a:rPr lang="ru-RU" smtClean="0"/>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23.09.2016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23.09.2016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23.09.2016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23.09.2016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23.09.2016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jpeg"/><Relationship Id="rId11" Type="http://schemas.microsoft.com/office/2007/relationships/hdphoto" Target="../media/hdphoto2.wdp"/><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SERVER\common\3 Малинина Я.Н\шаблон для презентации общий с логотипом Леды\Слайды_2.jpg"/>
          <p:cNvPicPr>
            <a:picLocks noChangeAspect="1" noChangeArrowheads="1"/>
          </p:cNvPicPr>
          <p:nvPr/>
        </p:nvPicPr>
        <p:blipFill>
          <a:blip r:embed="rId2" cstate="print"/>
          <a:srcRect/>
          <a:stretch>
            <a:fillRect/>
          </a:stretch>
        </p:blipFill>
        <p:spPr bwMode="auto">
          <a:xfrm>
            <a:off x="-779463" y="-352425"/>
            <a:ext cx="10704513" cy="7564438"/>
          </a:xfrm>
          <a:prstGeom prst="rect">
            <a:avLst/>
          </a:prstGeom>
          <a:noFill/>
        </p:spPr>
      </p:pic>
      <p:sp>
        <p:nvSpPr>
          <p:cNvPr id="4" name="Прямоугольник 3"/>
          <p:cNvSpPr/>
          <p:nvPr/>
        </p:nvSpPr>
        <p:spPr>
          <a:xfrm>
            <a:off x="0" y="258902"/>
            <a:ext cx="9144000" cy="4431983"/>
          </a:xfrm>
          <a:prstGeom prst="rect">
            <a:avLst/>
          </a:prstGeom>
        </p:spPr>
        <p:txBody>
          <a:bodyPr wrap="square">
            <a:spAutoFit/>
          </a:bodyPr>
          <a:lstStyle/>
          <a:p>
            <a:pPr algn="ctr"/>
            <a:r>
              <a:rPr lang="ru-RU" dirty="0" smtClean="0"/>
              <a:t>Муниципальное бюджетное учреждение Администрации муниципального образования «Город Архангельск» «Городской центр экспертизы, мониторинга, психолого-педагогического, информационно-методического сопровождения «ЛЕДА»</a:t>
            </a: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400" b="1" dirty="0" smtClean="0"/>
              <a:t>УЧЕБНЫЙ МОДУЛЬ</a:t>
            </a:r>
            <a:r>
              <a:rPr lang="ru-RU" sz="2000" dirty="0" smtClean="0"/>
              <a:t/>
            </a:r>
            <a:br>
              <a:rPr lang="ru-RU" sz="2000" dirty="0" smtClean="0"/>
            </a:br>
            <a:r>
              <a:rPr lang="ru-RU" sz="2000" dirty="0" smtClean="0"/>
              <a:t/>
            </a:r>
            <a:br>
              <a:rPr lang="ru-RU" sz="2000" dirty="0" smtClean="0"/>
            </a:br>
            <a:r>
              <a:rPr lang="ru-RU" sz="3600" b="1" dirty="0" smtClean="0"/>
              <a:t>«Технология ведения случая. Раннее выявление семейного неблагополучия с использованием инструмента ЕФОРС»</a:t>
            </a:r>
            <a:endParaRPr lang="ru-RU" dirty="0"/>
          </a:p>
        </p:txBody>
      </p:sp>
      <p:sp>
        <p:nvSpPr>
          <p:cNvPr id="5" name="Прямоугольник 4"/>
          <p:cNvSpPr/>
          <p:nvPr/>
        </p:nvSpPr>
        <p:spPr>
          <a:xfrm>
            <a:off x="857224" y="4857760"/>
            <a:ext cx="6715172" cy="1815882"/>
          </a:xfrm>
          <a:prstGeom prst="rect">
            <a:avLst/>
          </a:prstGeom>
        </p:spPr>
        <p:txBody>
          <a:bodyPr wrap="square">
            <a:spAutoFit/>
          </a:bodyPr>
          <a:lstStyle/>
          <a:p>
            <a:pPr algn="r"/>
            <a:r>
              <a:rPr lang="ru-RU" sz="2800" dirty="0" smtClean="0"/>
              <a:t>С.А. </a:t>
            </a:r>
            <a:r>
              <a:rPr lang="ru-RU" sz="2800" dirty="0" err="1" smtClean="0"/>
              <a:t>Строкач</a:t>
            </a:r>
            <a:r>
              <a:rPr lang="ru-RU" sz="2800" dirty="0" smtClean="0"/>
              <a:t>, педагог-психолог первой квалификационной категории</a:t>
            </a:r>
          </a:p>
          <a:p>
            <a:pPr algn="r"/>
            <a:r>
              <a:rPr lang="ru-RU" sz="2800" dirty="0" smtClean="0"/>
              <a:t>О.В. Бобрецова, педагог-психолог высшей квалификационной категории</a:t>
            </a:r>
            <a:endParaRPr lang="ru-RU"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000132"/>
          </a:xfrm>
        </p:spPr>
        <p:txBody>
          <a:bodyPr>
            <a:normAutofit/>
          </a:bodyPr>
          <a:lstStyle/>
          <a:p>
            <a:r>
              <a:rPr lang="ru-RU" sz="3600" b="1" dirty="0" smtClean="0"/>
              <a:t>Жестокое обращение с ребёнком</a:t>
            </a:r>
            <a:endParaRPr lang="ru-RU" sz="3600" b="1" dirty="0"/>
          </a:p>
        </p:txBody>
      </p:sp>
      <p:sp>
        <p:nvSpPr>
          <p:cNvPr id="3" name="Подзаголовок 2"/>
          <p:cNvSpPr>
            <a:spLocks noGrp="1"/>
          </p:cNvSpPr>
          <p:nvPr>
            <p:ph idx="1"/>
          </p:nvPr>
        </p:nvSpPr>
        <p:spPr>
          <a:xfrm>
            <a:off x="457200" y="1484784"/>
            <a:ext cx="8229600" cy="4839816"/>
          </a:xfrm>
        </p:spPr>
        <p:txBody>
          <a:bodyPr>
            <a:normAutofit fontScale="92500" lnSpcReduction="10000"/>
          </a:bodyPr>
          <a:lstStyle/>
          <a:p>
            <a:pPr algn="just"/>
            <a:r>
              <a:rPr lang="ru-RU" dirty="0" smtClean="0">
                <a:solidFill>
                  <a:srgbClr val="FF0000"/>
                </a:solidFill>
              </a:rPr>
              <a:t>Юридическое понимание</a:t>
            </a:r>
          </a:p>
          <a:p>
            <a:pPr algn="just"/>
            <a:r>
              <a:rPr lang="ru-RU" dirty="0" smtClean="0">
                <a:solidFill>
                  <a:schemeClr val="accent1">
                    <a:lumMod val="75000"/>
                  </a:schemeClr>
                </a:solidFill>
              </a:rPr>
              <a:t>Уголовный кодекс РФ.</a:t>
            </a:r>
          </a:p>
          <a:p>
            <a:pPr algn="just" fontAlgn="base"/>
            <a:r>
              <a:rPr lang="ru-RU" sz="2400" dirty="0" smtClean="0">
                <a:solidFill>
                  <a:schemeClr val="tx1"/>
                </a:solidFill>
              </a:rPr>
              <a:t>Статья 156. Неисполнение обязанностей по воспитанию несовершеннолетнего. Пленум Верховного суда РФ Постановление от 27 мая 1998 г. №10, пункт 11. </a:t>
            </a:r>
          </a:p>
          <a:p>
            <a:pPr algn="just"/>
            <a:r>
              <a:rPr lang="ru-RU" dirty="0" smtClean="0">
                <a:solidFill>
                  <a:schemeClr val="accent1">
                    <a:lumMod val="75000"/>
                  </a:schemeClr>
                </a:solidFill>
              </a:rPr>
              <a:t>Семейный кодекс РФ.</a:t>
            </a:r>
          </a:p>
          <a:p>
            <a:pPr algn="just"/>
            <a:r>
              <a:rPr lang="ru-RU" sz="2400" dirty="0" smtClean="0">
                <a:solidFill>
                  <a:schemeClr val="tx1"/>
                </a:solidFill>
              </a:rPr>
              <a:t>Статьи 56. Право ребенка на защиту.</a:t>
            </a:r>
          </a:p>
          <a:p>
            <a:pPr algn="just"/>
            <a:r>
              <a:rPr lang="ru-RU" sz="2400" dirty="0" smtClean="0">
                <a:solidFill>
                  <a:schemeClr val="tx1"/>
                </a:solidFill>
              </a:rPr>
              <a:t>статья 69. Лишение родительских прав.</a:t>
            </a:r>
          </a:p>
          <a:p>
            <a:pPr algn="just"/>
            <a:r>
              <a:rPr lang="ru-RU" sz="2400" dirty="0" smtClean="0">
                <a:solidFill>
                  <a:schemeClr val="tx1"/>
                </a:solidFill>
              </a:rPr>
              <a:t>Статья 73. Ограничение родительских прав. </a:t>
            </a:r>
          </a:p>
          <a:p>
            <a:pPr algn="just"/>
            <a:r>
              <a:rPr lang="ru-RU" sz="2400" dirty="0" smtClean="0">
                <a:solidFill>
                  <a:schemeClr val="tx1"/>
                </a:solidFill>
              </a:rPr>
              <a:t>Статья77. Отобрание ребенка.</a:t>
            </a:r>
          </a:p>
          <a:p>
            <a:pPr algn="just"/>
            <a:r>
              <a:rPr lang="ru-RU" sz="2400" dirty="0" smtClean="0">
                <a:solidFill>
                  <a:schemeClr val="accent1">
                    <a:lumMod val="75000"/>
                  </a:schemeClr>
                </a:solidFill>
              </a:rPr>
              <a:t>Федеральный закон № 120-ФЗ «Об основах системы профилактики безнадзорности и правонарушений несовершеннолетних»</a:t>
            </a:r>
            <a:endParaRPr lang="ru-RU" sz="24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14282" y="142852"/>
            <a:ext cx="8715436" cy="6572296"/>
          </a:xfrm>
        </p:spPr>
        <p:txBody>
          <a:bodyPr>
            <a:normAutofit fontScale="90000"/>
          </a:bodyPr>
          <a:lstStyle/>
          <a:p>
            <a:pPr algn="l"/>
            <a:r>
              <a:rPr lang="ru-RU" sz="3200" dirty="0" smtClean="0">
                <a:solidFill>
                  <a:srgbClr val="FF0000"/>
                </a:solidFill>
              </a:rPr>
              <a:t> Уголовный кодекс РФ. </a:t>
            </a:r>
            <a:br>
              <a:rPr lang="ru-RU" sz="3200" dirty="0" smtClean="0">
                <a:solidFill>
                  <a:srgbClr val="FF0000"/>
                </a:solidFill>
              </a:rPr>
            </a:br>
            <a:r>
              <a:rPr lang="ru-RU" sz="3100" dirty="0" smtClean="0">
                <a:solidFill>
                  <a:srgbClr val="0070C0"/>
                </a:solidFill>
              </a:rPr>
              <a:t>Физическое насилие.</a:t>
            </a:r>
            <a:r>
              <a:rPr lang="ru-RU" sz="3200" dirty="0" smtClean="0"/>
              <a:t/>
            </a:r>
            <a:br>
              <a:rPr lang="ru-RU" sz="3200" dirty="0" smtClean="0"/>
            </a:br>
            <a:r>
              <a:rPr lang="ru-RU" sz="2400" dirty="0" smtClean="0"/>
              <a:t>Статья 111. Умышленное причинение тяжкого вреда.</a:t>
            </a:r>
            <a:br>
              <a:rPr lang="ru-RU" sz="2400" dirty="0" smtClean="0"/>
            </a:br>
            <a:r>
              <a:rPr lang="ru-RU" sz="2400" dirty="0" smtClean="0"/>
              <a:t>Статья 112. Умышленное причинение средней тяжести вреда здоровью.</a:t>
            </a:r>
            <a:br>
              <a:rPr lang="ru-RU" sz="2400" dirty="0" smtClean="0"/>
            </a:br>
            <a:r>
              <a:rPr lang="ru-RU" sz="2400" dirty="0" smtClean="0"/>
              <a:t>Статья 115. Умышленное причинение легкого вреда здоровью</a:t>
            </a:r>
            <a:br>
              <a:rPr lang="ru-RU" sz="2400" dirty="0" smtClean="0"/>
            </a:br>
            <a:r>
              <a:rPr lang="ru-RU" sz="2400" dirty="0" smtClean="0"/>
              <a:t>Статья 117. Истязание.</a:t>
            </a:r>
            <a:br>
              <a:rPr lang="ru-RU" sz="2400" dirty="0" smtClean="0"/>
            </a:br>
            <a:r>
              <a:rPr lang="ru-RU" sz="2400" dirty="0" smtClean="0"/>
              <a:t>Статья 116. Побои. (декриминализована 25 января 2016 г.)</a:t>
            </a:r>
            <a:br>
              <a:rPr lang="ru-RU" sz="2400" dirty="0" smtClean="0"/>
            </a:br>
            <a:r>
              <a:rPr lang="ru-RU" sz="2400" dirty="0" smtClean="0"/>
              <a:t>Статья 125. Оставление в опасности.</a:t>
            </a:r>
            <a:br>
              <a:rPr lang="ru-RU" sz="2400" dirty="0" smtClean="0"/>
            </a:br>
            <a:r>
              <a:rPr lang="ru-RU" sz="3100" dirty="0" smtClean="0">
                <a:solidFill>
                  <a:srgbClr val="0070C0"/>
                </a:solidFill>
              </a:rPr>
              <a:t>Сексуальное насилие.</a:t>
            </a:r>
            <a:r>
              <a:rPr lang="ru-RU" sz="2400" dirty="0" smtClean="0"/>
              <a:t/>
            </a:r>
            <a:br>
              <a:rPr lang="ru-RU" sz="2400" dirty="0" smtClean="0"/>
            </a:br>
            <a:r>
              <a:rPr lang="ru-RU" sz="2400" dirty="0" smtClean="0"/>
              <a:t>Статья 131. Изнасилование.</a:t>
            </a:r>
            <a:br>
              <a:rPr lang="ru-RU" sz="2400" dirty="0" smtClean="0"/>
            </a:br>
            <a:r>
              <a:rPr lang="ru-RU" sz="2400" dirty="0" smtClean="0"/>
              <a:t>Статья 132. Насильственные действия сексуального характера.</a:t>
            </a:r>
            <a:br>
              <a:rPr lang="ru-RU" sz="2400" dirty="0" smtClean="0"/>
            </a:br>
            <a:r>
              <a:rPr lang="ru-RU" sz="2400" dirty="0" smtClean="0"/>
              <a:t>Статья 133. Понуждение к действиям сексуального характера.</a:t>
            </a:r>
            <a:br>
              <a:rPr lang="ru-RU" sz="2400" dirty="0" smtClean="0"/>
            </a:br>
            <a:r>
              <a:rPr lang="ru-RU" sz="2400" dirty="0" smtClean="0"/>
              <a:t>Статья 134. Половое сношение и иные действия сексуального характера  с лицом. Не достигшим 16 лет.</a:t>
            </a:r>
            <a:br>
              <a:rPr lang="ru-RU" sz="2400" dirty="0" smtClean="0"/>
            </a:br>
            <a:r>
              <a:rPr lang="ru-RU" sz="2400" dirty="0" smtClean="0"/>
              <a:t>Статья 135. Развратные действия.</a:t>
            </a:r>
            <a:br>
              <a:rPr lang="ru-RU" sz="2400" dirty="0" smtClean="0"/>
            </a:br>
            <a:r>
              <a:rPr lang="ru-RU" sz="2400" dirty="0" smtClean="0"/>
              <a:t>Статья 240. Вовлечение в занятие проституцией.</a:t>
            </a:r>
            <a:br>
              <a:rPr lang="ru-RU" sz="2400" dirty="0" smtClean="0"/>
            </a:br>
            <a:r>
              <a:rPr lang="ru-RU" sz="2400" dirty="0" smtClean="0"/>
              <a:t>Статья 242.1. Изготовление и оборот материалов или предметов с порнографическими изображениями несовершеннолетних.</a:t>
            </a:r>
            <a:endParaRPr lang="ru-RU"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5450948"/>
          </a:xfrm>
        </p:spPr>
        <p:txBody>
          <a:bodyPr>
            <a:normAutofit/>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3" name="Прямоугольник 2"/>
          <p:cNvSpPr/>
          <p:nvPr/>
        </p:nvSpPr>
        <p:spPr>
          <a:xfrm>
            <a:off x="611560" y="1028343"/>
            <a:ext cx="8136904" cy="5416868"/>
          </a:xfrm>
          <a:prstGeom prst="rect">
            <a:avLst/>
          </a:prstGeom>
        </p:spPr>
        <p:txBody>
          <a:bodyPr wrap="square">
            <a:spAutoFit/>
          </a:bodyPr>
          <a:lstStyle/>
          <a:p>
            <a:r>
              <a:rPr lang="ru-RU" sz="4000" b="1" dirty="0">
                <a:solidFill>
                  <a:schemeClr val="accent1">
                    <a:lumMod val="60000"/>
                    <a:lumOff val="40000"/>
                  </a:schemeClr>
                </a:solidFill>
              </a:rPr>
              <a:t>Психологическое насилие.</a:t>
            </a:r>
            <a:r>
              <a:rPr lang="ru-RU" dirty="0"/>
              <a:t/>
            </a:r>
            <a:br>
              <a:rPr lang="ru-RU" dirty="0"/>
            </a:br>
            <a:r>
              <a:rPr lang="ru-RU" dirty="0">
                <a:solidFill>
                  <a:srgbClr val="FF0000"/>
                </a:solidFill>
              </a:rPr>
              <a:t>Уголовный кодекс РФ.</a:t>
            </a:r>
            <a:r>
              <a:rPr lang="ru-RU" dirty="0"/>
              <a:t/>
            </a:r>
            <a:br>
              <a:rPr lang="ru-RU" dirty="0"/>
            </a:br>
            <a:r>
              <a:rPr lang="ru-RU" sz="2400" dirty="0"/>
              <a:t>Статья 110. Доведение до самоубийства.</a:t>
            </a:r>
            <a:br>
              <a:rPr lang="ru-RU" sz="2400" dirty="0"/>
            </a:br>
            <a:r>
              <a:rPr lang="ru-RU" sz="2400" dirty="0"/>
              <a:t>Статья 119. Угроза убийством или причинение тяжкого вреда здоровью.</a:t>
            </a:r>
            <a:br>
              <a:rPr lang="ru-RU" sz="2400" dirty="0"/>
            </a:br>
            <a:r>
              <a:rPr lang="ru-RU" sz="2400" dirty="0"/>
              <a:t>Статья 127. Незаконное лишение свободы.</a:t>
            </a:r>
            <a:br>
              <a:rPr lang="ru-RU" sz="2400" dirty="0"/>
            </a:br>
            <a:r>
              <a:rPr lang="ru-RU" sz="2400" dirty="0"/>
              <a:t>Статья 127.1. Торговля людьми.</a:t>
            </a:r>
            <a:br>
              <a:rPr lang="ru-RU" sz="2400" dirty="0"/>
            </a:br>
            <a:r>
              <a:rPr lang="ru-RU" sz="2400" dirty="0"/>
              <a:t>Статья 127.2. Использование рабского труда</a:t>
            </a:r>
            <a:br>
              <a:rPr lang="ru-RU" sz="2400" dirty="0"/>
            </a:br>
            <a:r>
              <a:rPr lang="ru-RU" sz="2400" dirty="0"/>
              <a:t>Статья 130. Оскорбление</a:t>
            </a:r>
            <a:br>
              <a:rPr lang="ru-RU" sz="2400" dirty="0"/>
            </a:br>
            <a:r>
              <a:rPr lang="ru-RU" sz="2400" dirty="0"/>
              <a:t>Статья 150. Вовлечение несовершеннолетнего в совершение преступления</a:t>
            </a:r>
            <a:br>
              <a:rPr lang="ru-RU" sz="2400" dirty="0"/>
            </a:br>
            <a:r>
              <a:rPr lang="ru-RU" sz="2400" dirty="0"/>
              <a:t>Статья 151. вовлечение несовершеннолетнего в совершение антиобщественных действий.</a:t>
            </a:r>
            <a:br>
              <a:rPr lang="ru-RU" sz="2400" dirty="0"/>
            </a:br>
            <a:endParaRPr lang="ru-RU"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40444"/>
          </a:xfrm>
        </p:spPr>
        <p:txBody>
          <a:bodyPr>
            <a:normAutofit/>
          </a:bodyPr>
          <a:lstStyle/>
          <a:p>
            <a:pPr algn="l"/>
            <a:r>
              <a:rPr lang="ru-RU" sz="2800" dirty="0" smtClean="0">
                <a:solidFill>
                  <a:srgbClr val="FF0000"/>
                </a:solidFill>
              </a:rPr>
              <a:t>Семейный кодекс РФ.</a:t>
            </a:r>
            <a:br>
              <a:rPr lang="ru-RU" sz="2800" dirty="0" smtClean="0">
                <a:solidFill>
                  <a:srgbClr val="FF0000"/>
                </a:solidFill>
              </a:rPr>
            </a:br>
            <a:r>
              <a:rPr lang="ru-RU" sz="2800" dirty="0" smtClean="0">
                <a:solidFill>
                  <a:srgbClr val="FF0000"/>
                </a:solidFill>
              </a:rPr>
              <a:t/>
            </a:r>
            <a:br>
              <a:rPr lang="ru-RU" sz="2800" dirty="0" smtClean="0">
                <a:solidFill>
                  <a:srgbClr val="FF0000"/>
                </a:solidFill>
              </a:rPr>
            </a:br>
            <a:r>
              <a:rPr lang="ru-RU" sz="2800" dirty="0" smtClean="0"/>
              <a:t>Статья 54. право ребенка жить и воспитываться в семье</a:t>
            </a:r>
            <a:br>
              <a:rPr lang="ru-RU" sz="2800" dirty="0" smtClean="0"/>
            </a:br>
            <a:r>
              <a:rPr lang="ru-RU" sz="2800" dirty="0" smtClean="0"/>
              <a:t>Статья 55. Право ребенка на общение с родителями и другими родственниками</a:t>
            </a:r>
            <a:br>
              <a:rPr lang="ru-RU" sz="2800" dirty="0" smtClean="0"/>
            </a:br>
            <a:r>
              <a:rPr lang="ru-RU" sz="2800" dirty="0" smtClean="0"/>
              <a:t>Статья 56. Право ребенка не защиту</a:t>
            </a:r>
            <a:br>
              <a:rPr lang="ru-RU" sz="2800" dirty="0" smtClean="0"/>
            </a:br>
            <a:r>
              <a:rPr lang="ru-RU" sz="2800" dirty="0" smtClean="0"/>
              <a:t>Статья 57. Право ребенка выражать свое мнение</a:t>
            </a:r>
            <a:br>
              <a:rPr lang="ru-RU" sz="2800" dirty="0" smtClean="0"/>
            </a:br>
            <a:r>
              <a:rPr lang="ru-RU" sz="2800" dirty="0" smtClean="0"/>
              <a:t>Статья 60 Имущественные права ребенка</a:t>
            </a:r>
            <a:br>
              <a:rPr lang="ru-RU" sz="2800" dirty="0" smtClean="0"/>
            </a:br>
            <a:r>
              <a:rPr lang="ru-RU" sz="2800" dirty="0" smtClean="0"/>
              <a:t>Статья 65. осуществление родительских прав</a:t>
            </a:r>
            <a:br>
              <a:rPr lang="ru-RU" sz="2800" dirty="0" smtClean="0"/>
            </a:br>
            <a:r>
              <a:rPr lang="ru-RU" sz="2800" dirty="0" smtClean="0"/>
              <a:t>Статья 80. Обязанности родителей по содержанию несовершеннолетних детей.</a:t>
            </a:r>
            <a:endParaRPr lang="ru-RU"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4000" dirty="0" smtClean="0">
                <a:solidFill>
                  <a:srgbClr val="FF0000"/>
                </a:solidFill>
              </a:rPr>
              <a:t/>
            </a:r>
            <a:br>
              <a:rPr lang="ru-RU" sz="4000" dirty="0" smtClean="0">
                <a:solidFill>
                  <a:srgbClr val="FF0000"/>
                </a:solidFill>
              </a:rPr>
            </a:br>
            <a:r>
              <a:rPr lang="ru-RU" sz="4000" dirty="0" smtClean="0">
                <a:solidFill>
                  <a:srgbClr val="FF0000"/>
                </a:solidFill>
              </a:rPr>
              <a:t>Закон об образовании </a:t>
            </a:r>
            <a:r>
              <a:rPr lang="ru-RU" sz="3600" dirty="0" smtClean="0">
                <a:solidFill>
                  <a:srgbClr val="FF0000"/>
                </a:solidFill>
              </a:rPr>
              <a:t>в Российской Федерации</a:t>
            </a:r>
            <a:r>
              <a:rPr lang="ru-RU" sz="4000" b="1" cap="all" dirty="0" smtClean="0"/>
              <a:t> </a:t>
            </a:r>
            <a:r>
              <a:rPr lang="ru-RU" sz="4000" b="1" cap="all" dirty="0" smtClean="0">
                <a:solidFill>
                  <a:srgbClr val="FF0000"/>
                </a:solidFill>
              </a:rPr>
              <a:t>N 273-ФЗ 2015</a:t>
            </a:r>
            <a:r>
              <a:rPr lang="ru-RU" b="1" cap="all" dirty="0" smtClean="0"/>
              <a:t/>
            </a:r>
            <a:br>
              <a:rPr lang="ru-RU" b="1" cap="all" dirty="0" smtClean="0"/>
            </a:br>
            <a:endParaRPr lang="ru-RU" dirty="0">
              <a:solidFill>
                <a:srgbClr val="FF0000"/>
              </a:solidFill>
            </a:endParaRPr>
          </a:p>
        </p:txBody>
      </p:sp>
      <p:sp>
        <p:nvSpPr>
          <p:cNvPr id="4" name="Подзаголовок 3"/>
          <p:cNvSpPr>
            <a:spLocks noGrp="1"/>
          </p:cNvSpPr>
          <p:nvPr>
            <p:ph idx="1"/>
          </p:nvPr>
        </p:nvSpPr>
        <p:spPr/>
        <p:txBody>
          <a:bodyPr>
            <a:normAutofit/>
          </a:bodyPr>
          <a:lstStyle/>
          <a:p>
            <a:pPr algn="l"/>
            <a:r>
              <a:rPr lang="ru-RU" dirty="0" smtClean="0">
                <a:solidFill>
                  <a:schemeClr val="tx1"/>
                </a:solidFill>
              </a:rPr>
              <a:t>Статья 52. Права и обязанности родителей (законных представителей)</a:t>
            </a:r>
          </a:p>
          <a:p>
            <a:pPr algn="l"/>
            <a:endParaRPr lang="ru-RU" dirty="0" smtClean="0">
              <a:solidFill>
                <a:schemeClr val="tx1"/>
              </a:solidFill>
            </a:endParaRPr>
          </a:p>
          <a:p>
            <a:pPr algn="l"/>
            <a:r>
              <a:rPr lang="ru-RU" dirty="0" smtClean="0">
                <a:solidFill>
                  <a:schemeClr val="tx1"/>
                </a:solidFill>
              </a:rPr>
              <a:t>2. Родители (законные представители) обучающихся, воспитанников обязаны обеспечить получение детьми основного общего образования и создать условия для получения ими среднего (полного) общего образования.</a:t>
            </a:r>
            <a:endParaRPr lang="ru-RU"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3600" b="1" dirty="0" smtClean="0">
                <a:solidFill>
                  <a:srgbClr val="FF0000"/>
                </a:solidFill>
              </a:rPr>
              <a:t>Психологическое понимание</a:t>
            </a:r>
            <a:endParaRPr lang="ru-RU" sz="3600" b="1" dirty="0">
              <a:solidFill>
                <a:srgbClr val="FF0000"/>
              </a:solidFill>
            </a:endParaRPr>
          </a:p>
        </p:txBody>
      </p:sp>
      <p:sp>
        <p:nvSpPr>
          <p:cNvPr id="5" name="Подзаголовок 4"/>
          <p:cNvSpPr>
            <a:spLocks noGrp="1"/>
          </p:cNvSpPr>
          <p:nvPr>
            <p:ph idx="1"/>
          </p:nvPr>
        </p:nvSpPr>
        <p:spPr/>
        <p:txBody>
          <a:bodyPr/>
          <a:lstStyle/>
          <a:p>
            <a:pPr algn="l"/>
            <a:r>
              <a:rPr lang="ru-RU" dirty="0" smtClean="0">
                <a:solidFill>
                  <a:schemeClr val="tx1"/>
                </a:solidFill>
              </a:rPr>
              <a:t>Жестокое обращение с ребёнком – это все многообразие действий (и бездействий) со стороны взрослых, обязанных заботиться и опекать его, которые наносят вред физическому и психическому здоровью ребенка и его развитию.</a:t>
            </a:r>
            <a:endParaRPr lang="ru-RU"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4638"/>
            <a:ext cx="8229600" cy="5654692"/>
          </a:xfrm>
        </p:spPr>
        <p:txBody>
          <a:bodyPr/>
          <a:lstStyle/>
          <a:p>
            <a:r>
              <a:rPr lang="ru-RU" dirty="0" smtClean="0">
                <a:solidFill>
                  <a:srgbClr val="FF0000"/>
                </a:solidFill>
              </a:rPr>
              <a:t>Раннее выявление семейного неблагополучия </a:t>
            </a:r>
            <a:r>
              <a:rPr lang="ru-RU" dirty="0" smtClean="0"/>
              <a:t>– установление порядка выявления детей с признаками жестокого обращения, порядка передачи этой информации</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285728"/>
            <a:ext cx="8305800" cy="714380"/>
          </a:xfrm>
        </p:spPr>
        <p:txBody>
          <a:bodyPr>
            <a:normAutofit/>
          </a:bodyPr>
          <a:lstStyle/>
          <a:p>
            <a:r>
              <a:rPr lang="ru-RU" sz="3600" b="1" dirty="0" smtClean="0">
                <a:solidFill>
                  <a:schemeClr val="tx1"/>
                </a:solidFill>
              </a:rPr>
              <a:t>Оценка потребностей ребенка и семьи</a:t>
            </a:r>
            <a:endParaRPr lang="ru-RU" sz="3600" dirty="0">
              <a:solidFill>
                <a:schemeClr val="tx1"/>
              </a:solidFill>
            </a:endParaRPr>
          </a:p>
        </p:txBody>
      </p:sp>
      <p:graphicFrame>
        <p:nvGraphicFramePr>
          <p:cNvPr id="3" name="Объект 2"/>
          <p:cNvGraphicFramePr>
            <a:graphicFrameLocks noGrp="1"/>
          </p:cNvGraphicFramePr>
          <p:nvPr>
            <p:ph idx="4294967295"/>
          </p:nvPr>
        </p:nvGraphicFramePr>
        <p:xfrm>
          <a:off x="142844" y="1600200"/>
          <a:ext cx="850112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3"/>
          <p:cNvSpPr txBox="1">
            <a:spLocks/>
          </p:cNvSpPr>
          <p:nvPr/>
        </p:nvSpPr>
        <p:spPr bwMode="auto">
          <a:xfrm>
            <a:off x="0" y="500042"/>
            <a:ext cx="9144000" cy="917596"/>
          </a:xfrm>
          <a:prstGeom prst="rect">
            <a:avLst/>
          </a:prstGeom>
          <a:noFill/>
          <a:ln w="9525">
            <a:noFill/>
            <a:miter lim="800000"/>
            <a:headEnd/>
            <a:tailEnd/>
          </a:ln>
        </p:spPr>
        <p:txBody>
          <a:bodyPr anchor="ctr"/>
          <a:lstStyle/>
          <a:p>
            <a:pPr fontAlgn="auto">
              <a:spcBef>
                <a:spcPts val="0"/>
              </a:spcBef>
              <a:spcAft>
                <a:spcPts val="0"/>
              </a:spcAft>
              <a:defRPr/>
            </a:pPr>
            <a:r>
              <a:rPr lang="ru-RU" sz="3600" b="1" dirty="0">
                <a:solidFill>
                  <a:schemeClr val="bg1"/>
                </a:solidFill>
                <a:latin typeface="+mn-lt"/>
                <a:ea typeface="+mj-ea"/>
                <a:cs typeface="+mn-cs"/>
              </a:rPr>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704088"/>
            <a:ext cx="8305800" cy="581772"/>
          </a:xfrm>
        </p:spPr>
        <p:txBody>
          <a:bodyPr>
            <a:normAutofit fontScale="90000"/>
          </a:bodyPr>
          <a:lstStyle/>
          <a:p>
            <a:pPr algn="ctr"/>
            <a:r>
              <a:rPr lang="ru-RU" b="1" dirty="0" smtClean="0"/>
              <a:t>Основная цель</a:t>
            </a:r>
            <a:endParaRPr lang="ru-RU" b="1" dirty="0"/>
          </a:p>
        </p:txBody>
      </p:sp>
      <p:sp>
        <p:nvSpPr>
          <p:cNvPr id="24578" name="Содержимое 2"/>
          <p:cNvSpPr>
            <a:spLocks noGrp="1"/>
          </p:cNvSpPr>
          <p:nvPr>
            <p:ph idx="4294967295"/>
          </p:nvPr>
        </p:nvSpPr>
        <p:spPr>
          <a:xfrm>
            <a:off x="0" y="1935163"/>
            <a:ext cx="8229600" cy="4389437"/>
          </a:xfrm>
        </p:spPr>
        <p:txBody>
          <a:bodyPr/>
          <a:lstStyle/>
          <a:p>
            <a:r>
              <a:rPr lang="ru-RU" altLang="ru-RU" sz="3600" b="1" smtClean="0"/>
              <a:t>Основная цель </a:t>
            </a:r>
            <a:r>
              <a:rPr lang="ru-RU" altLang="ru-RU" sz="3600" smtClean="0"/>
              <a:t>проведения оценки потребностей ребенка и семьи – обеспечение </a:t>
            </a:r>
            <a:r>
              <a:rPr lang="ru-RU" altLang="ru-RU" sz="3600" b="1" smtClean="0"/>
              <a:t>принятия обоснованного объективного решения </a:t>
            </a:r>
            <a:r>
              <a:rPr lang="ru-RU" altLang="ru-RU" sz="3600" smtClean="0"/>
              <a:t>относительно будущего ребенка с учетом его наилучших интересов.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40768"/>
            <a:ext cx="8229600" cy="3096344"/>
          </a:xfrm>
        </p:spPr>
        <p:txBody>
          <a:bodyPr>
            <a:normAutofit/>
          </a:bodyPr>
          <a:lstStyle/>
          <a:p>
            <a:pPr algn="ctr"/>
            <a:r>
              <a:rPr lang="ru-RU" b="1" dirty="0" smtClean="0">
                <a:solidFill>
                  <a:srgbClr val="002060"/>
                </a:solidFill>
              </a:rPr>
              <a:t>Единая форма оценки </a:t>
            </a:r>
            <a:br>
              <a:rPr lang="ru-RU" b="1" dirty="0" smtClean="0">
                <a:solidFill>
                  <a:srgbClr val="002060"/>
                </a:solidFill>
              </a:rPr>
            </a:br>
            <a:r>
              <a:rPr lang="ru-RU" b="1" dirty="0" smtClean="0">
                <a:solidFill>
                  <a:srgbClr val="002060"/>
                </a:solidFill>
              </a:rPr>
              <a:t>ребенка и семьи</a:t>
            </a:r>
            <a:br>
              <a:rPr lang="ru-RU" b="1" dirty="0" smtClean="0">
                <a:solidFill>
                  <a:srgbClr val="002060"/>
                </a:solidFill>
              </a:rPr>
            </a:br>
            <a:r>
              <a:rPr lang="ru-RU" b="1" dirty="0" smtClean="0">
                <a:solidFill>
                  <a:srgbClr val="002060"/>
                </a:solidFill>
              </a:rPr>
              <a:t>(ЕФОРС)</a:t>
            </a:r>
            <a:endParaRPr lang="ru-RU" b="1" dirty="0">
              <a:solidFill>
                <a:srgbClr val="002060"/>
              </a:solidFill>
            </a:endParaRPr>
          </a:p>
        </p:txBody>
      </p:sp>
    </p:spTree>
    <p:extLst>
      <p:ext uri="{BB962C8B-B14F-4D97-AF65-F5344CB8AC3E}">
        <p14:creationId xmlns:p14="http://schemas.microsoft.com/office/powerpoint/2010/main" val="3529197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643998" cy="939784"/>
          </a:xfrm>
        </p:spPr>
        <p:txBody>
          <a:bodyPr>
            <a:noAutofit/>
          </a:bodyPr>
          <a:lstStyle/>
          <a:p>
            <a:r>
              <a:rPr lang="ru-RU" sz="2800" dirty="0" smtClean="0"/>
              <a:t>Особенности развития технологий работы с семейным неблагополучием</a:t>
            </a:r>
            <a:endParaRPr lang="ru-RU" sz="2800" dirty="0"/>
          </a:p>
        </p:txBody>
      </p:sp>
      <p:sp>
        <p:nvSpPr>
          <p:cNvPr id="4" name="Прямоугольник 3"/>
          <p:cNvSpPr/>
          <p:nvPr/>
        </p:nvSpPr>
        <p:spPr>
          <a:xfrm>
            <a:off x="285720" y="1857364"/>
            <a:ext cx="2714644" cy="25003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ru-RU" dirty="0" smtClean="0">
              <a:solidFill>
                <a:schemeClr val="tx1"/>
              </a:solidFill>
            </a:endParaRPr>
          </a:p>
          <a:p>
            <a:r>
              <a:rPr lang="ru-RU" sz="2400" dirty="0" smtClean="0">
                <a:solidFill>
                  <a:schemeClr val="tx1"/>
                </a:solidFill>
              </a:rPr>
              <a:t>90-е годы:</a:t>
            </a:r>
          </a:p>
          <a:p>
            <a:r>
              <a:rPr lang="ru-RU" sz="2400" dirty="0" smtClean="0">
                <a:solidFill>
                  <a:schemeClr val="tx1"/>
                </a:solidFill>
              </a:rPr>
              <a:t>задача – убрать детей с улиц, обеспечить им безопасность </a:t>
            </a:r>
          </a:p>
        </p:txBody>
      </p:sp>
      <p:sp>
        <p:nvSpPr>
          <p:cNvPr id="5" name="Прямоугольник 4"/>
          <p:cNvSpPr/>
          <p:nvPr/>
        </p:nvSpPr>
        <p:spPr>
          <a:xfrm>
            <a:off x="3000364" y="2500306"/>
            <a:ext cx="2714644" cy="26432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400" dirty="0" smtClean="0">
              <a:solidFill>
                <a:schemeClr val="tx1"/>
              </a:solidFill>
            </a:endParaRPr>
          </a:p>
          <a:p>
            <a:r>
              <a:rPr lang="ru-RU" sz="2400" dirty="0" smtClean="0">
                <a:solidFill>
                  <a:schemeClr val="tx1"/>
                </a:solidFill>
              </a:rPr>
              <a:t>конец 90х – начало 2000:</a:t>
            </a:r>
          </a:p>
          <a:p>
            <a:r>
              <a:rPr lang="ru-RU" sz="2400" dirty="0" smtClean="0">
                <a:solidFill>
                  <a:schemeClr val="tx1"/>
                </a:solidFill>
              </a:rPr>
              <a:t> обеспечить детям постоянство проживания </a:t>
            </a:r>
          </a:p>
          <a:p>
            <a:endParaRPr lang="ru-RU" dirty="0" smtClean="0"/>
          </a:p>
        </p:txBody>
      </p:sp>
      <p:sp>
        <p:nvSpPr>
          <p:cNvPr id="6" name="Прямоугольник 5"/>
          <p:cNvSpPr/>
          <p:nvPr/>
        </p:nvSpPr>
        <p:spPr>
          <a:xfrm>
            <a:off x="5715008" y="3143248"/>
            <a:ext cx="2786082" cy="25717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r>
              <a:rPr lang="ru-RU" sz="2400" dirty="0" smtClean="0">
                <a:solidFill>
                  <a:schemeClr val="tx1"/>
                </a:solidFill>
              </a:rPr>
              <a:t>до сегодняшнего дня:</a:t>
            </a:r>
          </a:p>
          <a:p>
            <a:r>
              <a:rPr lang="ru-RU" sz="2400" dirty="0" smtClean="0">
                <a:solidFill>
                  <a:schemeClr val="tx1"/>
                </a:solidFill>
              </a:rPr>
              <a:t>сохранить ребенку семью, изменив в ней ситуацию </a:t>
            </a:r>
          </a:p>
          <a:p>
            <a:endParaRPr lang="ru-RU" sz="2400" dirty="0" smtClean="0">
              <a:solidFill>
                <a:schemeClr val="tx1"/>
              </a:solidFill>
            </a:endParaRPr>
          </a:p>
        </p:txBody>
      </p:sp>
      <p:sp>
        <p:nvSpPr>
          <p:cNvPr id="7" name="Стрелка вправо 6"/>
          <p:cNvSpPr/>
          <p:nvPr/>
        </p:nvSpPr>
        <p:spPr>
          <a:xfrm>
            <a:off x="285720" y="1428736"/>
            <a:ext cx="8715436"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a:off x="3000364" y="2071678"/>
            <a:ext cx="6000792"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5715008" y="2714620"/>
            <a:ext cx="3286148"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3563888" y="2564805"/>
            <a:ext cx="2143125" cy="1908311"/>
          </a:xfrm>
          <a:prstGeom prst="ellipse">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ru-RU" sz="2000" dirty="0">
              <a:effectLst/>
              <a:ea typeface="Calibri"/>
              <a:cs typeface="Times New Roman"/>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1954335" cy="1867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Documents and Settings\Пользователь\Рабочий стол\здоровье и безопасность.jpg"/>
          <p:cNvPicPr>
            <a:picLocks noChangeAspect="1" noChangeArrowheads="1"/>
          </p:cNvPicPr>
          <p:nvPr/>
        </p:nvPicPr>
        <p:blipFill rotWithShape="1">
          <a:blip r:embed="rId4">
            <a:extLst>
              <a:ext uri="{28A0092B-C50C-407E-A947-70E740481C1C}">
                <a14:useLocalDpi xmlns:a14="http://schemas.microsoft.com/office/drawing/2010/main" val="0"/>
              </a:ext>
            </a:extLst>
          </a:blip>
          <a:srcRect t="9629" b="10880"/>
          <a:stretch/>
        </p:blipFill>
        <p:spPr bwMode="auto">
          <a:xfrm>
            <a:off x="3563889" y="188640"/>
            <a:ext cx="2143124" cy="15872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C:\Documents and Settings\Пользователь\Рабочий стол\образование.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69568">
            <a:off x="6876256" y="2864346"/>
            <a:ext cx="2016224" cy="1428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descr="C:\Documents and Settings\Пользователь\Рабочий стол\идентичность.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26448">
            <a:off x="6880252" y="5065695"/>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Documents and Settings\Пользователь\Рабочий стол\эмоциональное развитие.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43755">
            <a:off x="368980" y="4826884"/>
            <a:ext cx="2012637" cy="18077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5" name="Picture 7" descr="C:\Documents and Settings\Пользователь\Рабочий стол\отношения в семье и обществе.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399463">
            <a:off x="3794924" y="5081652"/>
            <a:ext cx="1644072" cy="16551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C:\Documents and Settings\Пользователь\Рабочий стол\поведение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244714">
            <a:off x="168386" y="2716150"/>
            <a:ext cx="2204344" cy="14620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7" name="Picture 9" descr="C:\Documents and Settings\Пользователь\Рабочий стол\самообслуживание.jpg"/>
          <p:cNvPicPr>
            <a:picLocks noChangeAspect="1" noChangeArrowheads="1"/>
          </p:cNvPicPr>
          <p:nvPr/>
        </p:nvPicPr>
        <p:blipFill rotWithShape="1">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p:blipFill>
        <p:spPr bwMode="auto">
          <a:xfrm>
            <a:off x="7380312" y="260648"/>
            <a:ext cx="1512168" cy="20162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4" name="Прямая со стрелкой 3"/>
          <p:cNvCxnSpPr>
            <a:endCxn id="3" idx="1"/>
          </p:cNvCxnSpPr>
          <p:nvPr/>
        </p:nvCxnSpPr>
        <p:spPr>
          <a:xfrm>
            <a:off x="1918108" y="1700808"/>
            <a:ext cx="1959633" cy="1143463"/>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6" name="Прямая со стрелкой 5"/>
          <p:cNvCxnSpPr>
            <a:stCxn id="2051" idx="2"/>
            <a:endCxn id="3" idx="0"/>
          </p:cNvCxnSpPr>
          <p:nvPr/>
        </p:nvCxnSpPr>
        <p:spPr>
          <a:xfrm>
            <a:off x="4635451" y="1775842"/>
            <a:ext cx="0" cy="788963"/>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8" name="Прямая со стрелкой 7"/>
          <p:cNvCxnSpPr>
            <a:stCxn id="2057" idx="1"/>
            <a:endCxn id="3" idx="7"/>
          </p:cNvCxnSpPr>
          <p:nvPr/>
        </p:nvCxnSpPr>
        <p:spPr>
          <a:xfrm flipH="1">
            <a:off x="5393160" y="1268760"/>
            <a:ext cx="1987152" cy="1575511"/>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0" name="Прямая со стрелкой 9"/>
          <p:cNvCxnSpPr>
            <a:stCxn id="2052" idx="1"/>
            <a:endCxn id="3" idx="6"/>
          </p:cNvCxnSpPr>
          <p:nvPr/>
        </p:nvCxnSpPr>
        <p:spPr>
          <a:xfrm flipH="1">
            <a:off x="5707013" y="3354927"/>
            <a:ext cx="1194397" cy="164034"/>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2" name="Прямая со стрелкой 11"/>
          <p:cNvCxnSpPr>
            <a:stCxn id="2053" idx="1"/>
            <a:endCxn id="3" idx="5"/>
          </p:cNvCxnSpPr>
          <p:nvPr/>
        </p:nvCxnSpPr>
        <p:spPr>
          <a:xfrm flipH="1" flipV="1">
            <a:off x="5393160" y="4193650"/>
            <a:ext cx="1537770" cy="1279869"/>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4" name="Прямая со стрелкой 13"/>
          <p:cNvCxnSpPr>
            <a:stCxn id="2054" idx="0"/>
            <a:endCxn id="3" idx="3"/>
          </p:cNvCxnSpPr>
          <p:nvPr/>
        </p:nvCxnSpPr>
        <p:spPr>
          <a:xfrm flipV="1">
            <a:off x="1594925" y="4193650"/>
            <a:ext cx="2282816" cy="660323"/>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6" name="Прямая со стрелкой 15"/>
          <p:cNvCxnSpPr>
            <a:stCxn id="2055" idx="0"/>
            <a:endCxn id="3" idx="4"/>
          </p:cNvCxnSpPr>
          <p:nvPr/>
        </p:nvCxnSpPr>
        <p:spPr>
          <a:xfrm flipV="1">
            <a:off x="4568713" y="4473116"/>
            <a:ext cx="66738" cy="609944"/>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8" name="Прямая со стрелкой 17"/>
          <p:cNvCxnSpPr>
            <a:stCxn id="2056" idx="3"/>
          </p:cNvCxnSpPr>
          <p:nvPr/>
        </p:nvCxnSpPr>
        <p:spPr>
          <a:xfrm>
            <a:off x="2288182" y="3023846"/>
            <a:ext cx="1275706" cy="351272"/>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7" name="Прямоугольник 6"/>
          <p:cNvSpPr/>
          <p:nvPr/>
        </p:nvSpPr>
        <p:spPr>
          <a:xfrm>
            <a:off x="3750122" y="3068960"/>
            <a:ext cx="1833452" cy="825291"/>
          </a:xfrm>
          <a:prstGeom prst="rect">
            <a:avLst/>
          </a:prstGeom>
        </p:spPr>
        <p:txBody>
          <a:bodyPr wrap="none">
            <a:spAutoFit/>
          </a:bodyPr>
          <a:lstStyle/>
          <a:p>
            <a:pPr lvl="0" algn="ctr">
              <a:lnSpc>
                <a:spcPct val="115000"/>
              </a:lnSpc>
              <a:spcAft>
                <a:spcPts val="1000"/>
              </a:spcAft>
            </a:pPr>
            <a:r>
              <a:rPr lang="ru-RU" sz="4400" b="1" dirty="0">
                <a:solidFill>
                  <a:prstClr val="black"/>
                </a:solidFill>
                <a:ea typeface="Calibri"/>
                <a:cs typeface="Times New Roman"/>
              </a:rPr>
              <a:t>ЕФОРС</a:t>
            </a:r>
            <a:endParaRPr lang="ru-RU" sz="2400" dirty="0">
              <a:solidFill>
                <a:prstClr val="black"/>
              </a:solidFill>
              <a:ea typeface="Calibri"/>
              <a:cs typeface="Times New Roman"/>
            </a:endParaRPr>
          </a:p>
        </p:txBody>
      </p:sp>
    </p:spTree>
    <p:extLst>
      <p:ext uri="{BB962C8B-B14F-4D97-AF65-F5344CB8AC3E}">
        <p14:creationId xmlns:p14="http://schemas.microsoft.com/office/powerpoint/2010/main" val="1982481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692696"/>
            <a:ext cx="8229600" cy="5472608"/>
          </a:xfrm>
        </p:spPr>
        <p:txBody>
          <a:bodyPr>
            <a:normAutofit fontScale="90000"/>
          </a:bodyPr>
          <a:lstStyle/>
          <a:p>
            <a:pPr algn="l"/>
            <a:r>
              <a:rPr lang="ru-RU" sz="3100" b="1" dirty="0" smtClean="0"/>
              <a:t>ЕФОРС </a:t>
            </a:r>
            <a:r>
              <a:rPr lang="ru-RU" sz="3100" dirty="0" smtClean="0"/>
              <a:t>- ориентирована </a:t>
            </a:r>
            <a:r>
              <a:rPr lang="ru-RU" sz="3100" dirty="0"/>
              <a:t>на конкретного ребенка и должна оформляться на каждого ребенка в семье. Она позволяет собрать разностороннюю информацию о ребенке и семье, оставляя при этом в центре внимания потребности ребенка. </a:t>
            </a:r>
            <a:r>
              <a:rPr lang="ru-RU" sz="3100" dirty="0" smtClean="0"/>
              <a:t/>
            </a:r>
            <a:br>
              <a:rPr lang="ru-RU" sz="3100" dirty="0" smtClean="0"/>
            </a:br>
            <a:r>
              <a:rPr lang="ru-RU" sz="3100" dirty="0"/>
              <a:t/>
            </a:r>
            <a:br>
              <a:rPr lang="ru-RU" sz="3100" dirty="0"/>
            </a:br>
            <a:r>
              <a:rPr lang="ru-RU" sz="3100" dirty="0" smtClean="0"/>
              <a:t>Применение </a:t>
            </a:r>
            <a:r>
              <a:rPr lang="ru-RU" sz="3100" dirty="0"/>
              <a:t>ЕФОРС помогает специалистам принять обоснованное </a:t>
            </a:r>
            <a:r>
              <a:rPr lang="ru-RU" sz="3100" dirty="0" smtClean="0"/>
              <a:t>решение по оказанию помощи, </a:t>
            </a:r>
            <a:r>
              <a:rPr lang="ru-RU" sz="3100" dirty="0"/>
              <a:t>гарантирующее обеспечение наилучших интересов ребенка.</a:t>
            </a:r>
            <a:r>
              <a:rPr lang="ru-RU" dirty="0"/>
              <a:t/>
            </a:r>
            <a:br>
              <a:rPr lang="ru-RU" dirty="0"/>
            </a:br>
            <a:endParaRPr lang="ru-RU" dirty="0"/>
          </a:p>
        </p:txBody>
      </p:sp>
    </p:spTree>
    <p:extLst>
      <p:ext uri="{BB962C8B-B14F-4D97-AF65-F5344CB8AC3E}">
        <p14:creationId xmlns:p14="http://schemas.microsoft.com/office/powerpoint/2010/main" val="2249538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704088"/>
            <a:ext cx="8305800" cy="653210"/>
          </a:xfrm>
        </p:spPr>
        <p:txBody>
          <a:bodyPr>
            <a:normAutofit/>
          </a:bodyPr>
          <a:lstStyle/>
          <a:p>
            <a:pPr algn="ctr"/>
            <a:r>
              <a:rPr lang="ru-RU" sz="3600" b="1" dirty="0"/>
              <a:t>Когда заполняется ЕФРОС?</a:t>
            </a:r>
            <a:endParaRPr lang="ru-RU" sz="3600" dirty="0"/>
          </a:p>
        </p:txBody>
      </p:sp>
      <p:sp>
        <p:nvSpPr>
          <p:cNvPr id="4" name="Подзаголовок 3"/>
          <p:cNvSpPr>
            <a:spLocks noGrp="1"/>
          </p:cNvSpPr>
          <p:nvPr>
            <p:ph type="subTitle" idx="4294967295"/>
          </p:nvPr>
        </p:nvSpPr>
        <p:spPr>
          <a:xfrm>
            <a:off x="467544" y="1928802"/>
            <a:ext cx="8136904" cy="4429155"/>
          </a:xfrm>
        </p:spPr>
        <p:txBody>
          <a:bodyPr>
            <a:normAutofit lnSpcReduction="10000"/>
          </a:bodyPr>
          <a:lstStyle/>
          <a:p>
            <a:pPr>
              <a:lnSpc>
                <a:spcPct val="150000"/>
              </a:lnSpc>
            </a:pPr>
            <a:r>
              <a:rPr lang="ru-RU" sz="2800" dirty="0" smtClean="0">
                <a:latin typeface="Times New Roman" pitchFamily="18" charset="0"/>
                <a:cs typeface="Times New Roman" pitchFamily="18" charset="0"/>
              </a:rPr>
              <a:t>Форма </a:t>
            </a:r>
            <a:r>
              <a:rPr lang="ru-RU" sz="2800" dirty="0">
                <a:latin typeface="Times New Roman" pitchFamily="18" charset="0"/>
                <a:cs typeface="Times New Roman" pitchFamily="18" charset="0"/>
              </a:rPr>
              <a:t>заполняется при поступлении первичной информации (первого сигнала) о неблагополучной ситуации развития ребенка (снижение успеваемости, пропуски занятий без уважительных причин, признаки жестокого обращения, ухудшения внешнего вида и самочувствия ребенка и т.д.)</a:t>
            </a:r>
            <a:r>
              <a:rPr lang="ru-RU" dirty="0">
                <a:latin typeface="Times New Roman" pitchFamily="18" charset="0"/>
                <a:cs typeface="Times New Roman" pitchFamily="18" charset="0"/>
              </a:rPr>
              <a:t>.</a:t>
            </a:r>
          </a:p>
          <a:p>
            <a:pPr algn="just"/>
            <a:endParaRPr lang="ru-RU" dirty="0"/>
          </a:p>
        </p:txBody>
      </p:sp>
    </p:spTree>
    <p:extLst>
      <p:ext uri="{BB962C8B-B14F-4D97-AF65-F5344CB8AC3E}">
        <p14:creationId xmlns:p14="http://schemas.microsoft.com/office/powerpoint/2010/main" val="4202394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500042"/>
            <a:ext cx="8229600" cy="928694"/>
          </a:xfrm>
        </p:spPr>
        <p:txBody>
          <a:bodyPr>
            <a:normAutofit/>
          </a:bodyPr>
          <a:lstStyle/>
          <a:p>
            <a:r>
              <a:rPr lang="ru-RU" b="1" dirty="0"/>
              <a:t>Кто оформляет ЕФОРС?</a:t>
            </a:r>
            <a:endParaRPr lang="ru-RU" dirty="0"/>
          </a:p>
        </p:txBody>
      </p:sp>
      <p:sp>
        <p:nvSpPr>
          <p:cNvPr id="4" name="Подзаголовок 3"/>
          <p:cNvSpPr>
            <a:spLocks noGrp="1"/>
          </p:cNvSpPr>
          <p:nvPr>
            <p:ph idx="1"/>
          </p:nvPr>
        </p:nvSpPr>
        <p:spPr>
          <a:xfrm>
            <a:off x="457200" y="1571612"/>
            <a:ext cx="8229600" cy="4752988"/>
          </a:xfrm>
        </p:spPr>
        <p:txBody>
          <a:bodyPr>
            <a:normAutofit/>
          </a:bodyPr>
          <a:lstStyle/>
          <a:p>
            <a:pPr algn="just">
              <a:lnSpc>
                <a:spcPct val="150000"/>
              </a:lnSpc>
            </a:pPr>
            <a:r>
              <a:rPr lang="ru-RU" sz="2800" dirty="0" smtClean="0">
                <a:solidFill>
                  <a:schemeClr val="tx1"/>
                </a:solidFill>
                <a:latin typeface="Times New Roman" pitchFamily="18" charset="0"/>
                <a:cs typeface="Times New Roman" pitchFamily="18" charset="0"/>
              </a:rPr>
              <a:t>Форма </a:t>
            </a:r>
            <a:r>
              <a:rPr lang="ru-RU" sz="2800" dirty="0">
                <a:solidFill>
                  <a:schemeClr val="tx1"/>
                </a:solidFill>
                <a:latin typeface="Times New Roman" pitchFamily="18" charset="0"/>
                <a:cs typeface="Times New Roman" pitchFamily="18" charset="0"/>
              </a:rPr>
              <a:t>заполняется </a:t>
            </a:r>
            <a:r>
              <a:rPr lang="ru-RU" sz="2800" dirty="0" smtClean="0">
                <a:solidFill>
                  <a:schemeClr val="tx1"/>
                </a:solidFill>
                <a:latin typeface="Times New Roman" pitchFamily="18" charset="0"/>
                <a:cs typeface="Times New Roman" pitchFamily="18" charset="0"/>
              </a:rPr>
              <a:t>следующими </a:t>
            </a:r>
            <a:r>
              <a:rPr lang="ru-RU" sz="2800" dirty="0">
                <a:solidFill>
                  <a:schemeClr val="tx1"/>
                </a:solidFill>
                <a:latin typeface="Times New Roman" pitchFamily="18" charset="0"/>
                <a:cs typeface="Times New Roman" pitchFamily="18" charset="0"/>
              </a:rPr>
              <a:t>специалистами: классным руководителем, социальным педагогом школы, педагогом-психологом. Лучше если форма заполняется во взаимодействии со специалистами других ведомств (</a:t>
            </a:r>
            <a:r>
              <a:rPr lang="ru-RU" sz="2800" dirty="0" err="1">
                <a:solidFill>
                  <a:schemeClr val="tx1"/>
                </a:solidFill>
                <a:latin typeface="Times New Roman" pitchFamily="18" charset="0"/>
                <a:cs typeface="Times New Roman" pitchFamily="18" charset="0"/>
              </a:rPr>
              <a:t>КДНиЗП</a:t>
            </a:r>
            <a:r>
              <a:rPr lang="ru-RU" sz="2800" dirty="0">
                <a:solidFill>
                  <a:schemeClr val="tx1"/>
                </a:solidFill>
                <a:latin typeface="Times New Roman" pitchFamily="18" charset="0"/>
                <a:cs typeface="Times New Roman" pitchFamily="18" charset="0"/>
              </a:rPr>
              <a:t>, органы полиции, органы опеки и попечительства, учреждения здравоохранения).</a:t>
            </a:r>
          </a:p>
          <a:p>
            <a:endParaRPr lang="ru-RU" dirty="0"/>
          </a:p>
        </p:txBody>
      </p:sp>
    </p:spTree>
    <p:extLst>
      <p:ext uri="{BB962C8B-B14F-4D97-AF65-F5344CB8AC3E}">
        <p14:creationId xmlns:p14="http://schemas.microsoft.com/office/powerpoint/2010/main" val="37311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p:spPr>
        <p:txBody>
          <a:bodyPr>
            <a:normAutofit/>
          </a:bodyPr>
          <a:lstStyle/>
          <a:p>
            <a:pPr algn="l"/>
            <a:r>
              <a:rPr lang="ru-RU" sz="3200" dirty="0"/>
              <a:t>В процессе проведения оценки ребенка </a:t>
            </a:r>
            <a:r>
              <a:rPr lang="ru-RU" sz="3200" dirty="0" smtClean="0"/>
              <a:t>рекомендуется </a:t>
            </a:r>
            <a:r>
              <a:rPr lang="ru-RU" sz="3200" dirty="0"/>
              <a:t>использовать вспомогательные </a:t>
            </a:r>
            <a:r>
              <a:rPr lang="ru-RU" sz="3200" dirty="0" smtClean="0"/>
              <a:t>инструменты:</a:t>
            </a:r>
            <a:br>
              <a:rPr lang="ru-RU" sz="3200" dirty="0" smtClean="0"/>
            </a:br>
            <a:r>
              <a:rPr lang="ru-RU" sz="3200" dirty="0" smtClean="0"/>
              <a:t/>
            </a:r>
            <a:br>
              <a:rPr lang="ru-RU" sz="3200" dirty="0" smtClean="0"/>
            </a:br>
            <a:r>
              <a:rPr lang="ru-RU" sz="3200" dirty="0" smtClean="0"/>
              <a:t>- </a:t>
            </a:r>
            <a:r>
              <a:rPr lang="ru-RU" sz="3200" b="1" dirty="0" smtClean="0">
                <a:solidFill>
                  <a:srgbClr val="FF0000"/>
                </a:solidFill>
              </a:rPr>
              <a:t>генограмма</a:t>
            </a:r>
            <a:br>
              <a:rPr lang="ru-RU" sz="3200" b="1" dirty="0" smtClean="0">
                <a:solidFill>
                  <a:srgbClr val="FF0000"/>
                </a:solidFill>
              </a:rPr>
            </a:br>
            <a:r>
              <a:rPr lang="ru-RU" sz="3200" b="1" dirty="0" smtClean="0">
                <a:solidFill>
                  <a:srgbClr val="FF0000"/>
                </a:solidFill>
              </a:rPr>
              <a:t>- </a:t>
            </a:r>
            <a:r>
              <a:rPr lang="ru-RU" sz="3200" b="1" dirty="0" err="1" smtClean="0">
                <a:solidFill>
                  <a:srgbClr val="FF0000"/>
                </a:solidFill>
              </a:rPr>
              <a:t>экокарта</a:t>
            </a:r>
            <a:r>
              <a:rPr lang="ru-RU" sz="3200" b="1" dirty="0" smtClean="0">
                <a:solidFill>
                  <a:srgbClr val="FF0000"/>
                </a:solidFill>
              </a:rPr>
              <a:t> (карта социальной сети)</a:t>
            </a:r>
            <a:br>
              <a:rPr lang="ru-RU" sz="3200" b="1" dirty="0" smtClean="0">
                <a:solidFill>
                  <a:srgbClr val="FF0000"/>
                </a:solidFill>
              </a:rPr>
            </a:br>
            <a:r>
              <a:rPr lang="ru-RU" sz="3200" b="1" dirty="0" smtClean="0">
                <a:solidFill>
                  <a:srgbClr val="FF0000"/>
                </a:solidFill>
              </a:rPr>
              <a:t>- методы сбора информации (интервью, беседа, наблюдение и т.п.)</a:t>
            </a:r>
            <a:r>
              <a:rPr lang="ru-RU" sz="3200" b="1" dirty="0">
                <a:solidFill>
                  <a:srgbClr val="FF0000"/>
                </a:solidFill>
              </a:rPr>
              <a:t/>
            </a:r>
            <a:br>
              <a:rPr lang="ru-RU" sz="3200" b="1" dirty="0">
                <a:solidFill>
                  <a:srgbClr val="FF0000"/>
                </a:solidFill>
              </a:rPr>
            </a:br>
            <a:r>
              <a:rPr lang="ru-RU" sz="3200" dirty="0" smtClean="0"/>
              <a:t> </a:t>
            </a:r>
            <a:br>
              <a:rPr lang="ru-RU" sz="3200" dirty="0" smtClean="0"/>
            </a:br>
            <a:endParaRPr lang="ru-RU" sz="3200" dirty="0"/>
          </a:p>
        </p:txBody>
      </p:sp>
    </p:spTree>
    <p:extLst>
      <p:ext uri="{BB962C8B-B14F-4D97-AF65-F5344CB8AC3E}">
        <p14:creationId xmlns:p14="http://schemas.microsoft.com/office/powerpoint/2010/main" val="3392542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274638"/>
            <a:ext cx="8435280" cy="1426170"/>
          </a:xfrm>
        </p:spPr>
        <p:txBody>
          <a:bodyPr>
            <a:noAutofit/>
          </a:bodyPr>
          <a:lstStyle/>
          <a:p>
            <a:pPr algn="just"/>
            <a:r>
              <a:rPr lang="ru-RU" sz="2400" b="1" dirty="0"/>
              <a:t>Г</a:t>
            </a:r>
            <a:r>
              <a:rPr lang="ru-RU" sz="2400" b="1" dirty="0" smtClean="0"/>
              <a:t>енограмма</a:t>
            </a:r>
            <a:r>
              <a:rPr lang="ru-RU" sz="2400" dirty="0" smtClean="0"/>
              <a:t> - </a:t>
            </a:r>
            <a:r>
              <a:rPr lang="ru-RU" sz="2400" dirty="0"/>
              <a:t>это схематическое изображение структуры семьи, выполненное с использованием специальных символов. Генограмма создает визуальное представление о семье, ее окружении, членах и родственных связях.</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27784" y="1916832"/>
            <a:ext cx="3600399"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300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1973" y="260647"/>
            <a:ext cx="8229600" cy="869099"/>
          </a:xfrm>
        </p:spPr>
        <p:txBody>
          <a:bodyPr>
            <a:normAutofit/>
          </a:bodyPr>
          <a:lstStyle/>
          <a:p>
            <a:r>
              <a:rPr lang="ru-RU" sz="3200" b="1" dirty="0" smtClean="0"/>
              <a:t>Экокарта</a:t>
            </a:r>
            <a:endParaRPr lang="ru-RU" sz="3200" b="1" dirty="0"/>
          </a:p>
        </p:txBody>
      </p:sp>
      <p:sp>
        <p:nvSpPr>
          <p:cNvPr id="4" name="Овал 3"/>
          <p:cNvSpPr/>
          <p:nvPr/>
        </p:nvSpPr>
        <p:spPr>
          <a:xfrm>
            <a:off x="3279058" y="3501008"/>
            <a:ext cx="1742637" cy="12241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chemeClr val="tx1"/>
                  </a:solidFill>
                </a:ln>
                <a:solidFill>
                  <a:schemeClr val="tx1"/>
                </a:solidFill>
              </a:rPr>
              <a:t>Ребенок</a:t>
            </a:r>
            <a:endParaRPr lang="ru-RU" dirty="0">
              <a:ln>
                <a:solidFill>
                  <a:schemeClr val="tx1"/>
                </a:solidFill>
              </a:ln>
              <a:solidFill>
                <a:schemeClr val="tx1"/>
              </a:solidFill>
            </a:endParaRPr>
          </a:p>
        </p:txBody>
      </p:sp>
      <p:sp>
        <p:nvSpPr>
          <p:cNvPr id="5" name="Овал 4"/>
          <p:cNvSpPr/>
          <p:nvPr/>
        </p:nvSpPr>
        <p:spPr>
          <a:xfrm>
            <a:off x="5630823" y="2294873"/>
            <a:ext cx="1800200" cy="936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chemeClr val="tx1"/>
                  </a:solidFill>
                </a:ln>
              </a:rPr>
              <a:t>школа</a:t>
            </a:r>
            <a:endParaRPr lang="ru-RU" dirty="0">
              <a:ln>
                <a:solidFill>
                  <a:schemeClr val="tx1"/>
                </a:solidFill>
              </a:ln>
            </a:endParaRPr>
          </a:p>
        </p:txBody>
      </p:sp>
      <p:sp>
        <p:nvSpPr>
          <p:cNvPr id="6" name="Овал 5"/>
          <p:cNvSpPr/>
          <p:nvPr/>
        </p:nvSpPr>
        <p:spPr>
          <a:xfrm>
            <a:off x="6732240" y="3573016"/>
            <a:ext cx="1800200" cy="1080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chemeClr val="tx1"/>
                  </a:solidFill>
                </a:ln>
              </a:rPr>
              <a:t>семья</a:t>
            </a:r>
            <a:endParaRPr lang="ru-RU" dirty="0">
              <a:ln>
                <a:solidFill>
                  <a:schemeClr val="tx1"/>
                </a:solidFill>
              </a:ln>
            </a:endParaRPr>
          </a:p>
        </p:txBody>
      </p:sp>
      <p:sp>
        <p:nvSpPr>
          <p:cNvPr id="7" name="Овал 6"/>
          <p:cNvSpPr/>
          <p:nvPr/>
        </p:nvSpPr>
        <p:spPr>
          <a:xfrm>
            <a:off x="4427984" y="5229200"/>
            <a:ext cx="1872208" cy="12961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chemeClr val="tx1"/>
                  </a:solidFill>
                </a:ln>
              </a:rPr>
              <a:t>Бабушка/</a:t>
            </a:r>
          </a:p>
          <a:p>
            <a:pPr algn="ctr"/>
            <a:r>
              <a:rPr lang="ru-RU" dirty="0" smtClean="0">
                <a:ln>
                  <a:solidFill>
                    <a:schemeClr val="tx1"/>
                  </a:solidFill>
                </a:ln>
              </a:rPr>
              <a:t>дедушка</a:t>
            </a:r>
            <a:endParaRPr lang="ru-RU" dirty="0">
              <a:ln>
                <a:solidFill>
                  <a:schemeClr val="tx1"/>
                </a:solidFill>
              </a:ln>
            </a:endParaRPr>
          </a:p>
        </p:txBody>
      </p:sp>
      <p:sp>
        <p:nvSpPr>
          <p:cNvPr id="8" name="Овал 7"/>
          <p:cNvSpPr/>
          <p:nvPr/>
        </p:nvSpPr>
        <p:spPr>
          <a:xfrm>
            <a:off x="6948264" y="5085184"/>
            <a:ext cx="1728192" cy="12241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chemeClr val="tx1"/>
                  </a:solidFill>
                </a:ln>
              </a:rPr>
              <a:t>кружки</a:t>
            </a:r>
            <a:endParaRPr lang="ru-RU" dirty="0">
              <a:ln>
                <a:solidFill>
                  <a:schemeClr val="tx1"/>
                </a:solidFill>
              </a:ln>
            </a:endParaRPr>
          </a:p>
        </p:txBody>
      </p:sp>
      <p:sp>
        <p:nvSpPr>
          <p:cNvPr id="9" name="Овал 8"/>
          <p:cNvSpPr/>
          <p:nvPr/>
        </p:nvSpPr>
        <p:spPr>
          <a:xfrm>
            <a:off x="1835696" y="4869160"/>
            <a:ext cx="1944216" cy="13681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chemeClr val="tx1"/>
                  </a:solidFill>
                </a:ln>
              </a:rPr>
              <a:t>интересы</a:t>
            </a:r>
            <a:endParaRPr lang="ru-RU" dirty="0">
              <a:ln>
                <a:solidFill>
                  <a:schemeClr val="tx1"/>
                </a:solidFill>
              </a:ln>
            </a:endParaRPr>
          </a:p>
        </p:txBody>
      </p:sp>
      <p:sp>
        <p:nvSpPr>
          <p:cNvPr id="10" name="Овал 9"/>
          <p:cNvSpPr/>
          <p:nvPr/>
        </p:nvSpPr>
        <p:spPr>
          <a:xfrm>
            <a:off x="539552" y="3429000"/>
            <a:ext cx="2088232" cy="11161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chemeClr val="tx1"/>
                  </a:solidFill>
                </a:ln>
              </a:rPr>
              <a:t>друзья</a:t>
            </a:r>
            <a:endParaRPr lang="ru-RU" dirty="0">
              <a:ln>
                <a:solidFill>
                  <a:schemeClr val="tx1"/>
                </a:solidFill>
              </a:ln>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630" y="1556792"/>
            <a:ext cx="7013666"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460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648072"/>
          </a:xfrm>
        </p:spPr>
        <p:txBody>
          <a:bodyPr>
            <a:normAutofit/>
          </a:bodyPr>
          <a:lstStyle/>
          <a:p>
            <a:r>
              <a:rPr lang="ru-RU" sz="3200" dirty="0" smtClean="0">
                <a:solidFill>
                  <a:srgbClr val="002060"/>
                </a:solidFill>
              </a:rPr>
              <a:t>Три варианта ответа:</a:t>
            </a:r>
            <a:endParaRPr lang="ru-RU" sz="3200" dirty="0">
              <a:solidFill>
                <a:srgbClr val="002060"/>
              </a:solidFill>
            </a:endParaRPr>
          </a:p>
        </p:txBody>
      </p:sp>
      <p:sp>
        <p:nvSpPr>
          <p:cNvPr id="3" name="Объект 2"/>
          <p:cNvSpPr>
            <a:spLocks noGrp="1"/>
          </p:cNvSpPr>
          <p:nvPr>
            <p:ph idx="1"/>
          </p:nvPr>
        </p:nvSpPr>
        <p:spPr>
          <a:xfrm>
            <a:off x="457200" y="908720"/>
            <a:ext cx="8229600" cy="5415880"/>
          </a:xfrm>
        </p:spPr>
        <p:txBody>
          <a:bodyPr>
            <a:normAutofit fontScale="85000" lnSpcReduction="20000"/>
          </a:bodyPr>
          <a:lstStyle/>
          <a:p>
            <a:r>
              <a:rPr lang="ru-RU" dirty="0"/>
              <a:t>• «</a:t>
            </a:r>
            <a:r>
              <a:rPr lang="ru-RU" b="1" dirty="0"/>
              <a:t>Да</a:t>
            </a:r>
            <a:r>
              <a:rPr lang="ru-RU" dirty="0"/>
              <a:t>». Ответ «Да» выбирается, если вы имеете практическое</a:t>
            </a:r>
          </a:p>
          <a:p>
            <a:r>
              <a:rPr lang="ru-RU" dirty="0"/>
              <a:t>доказательство или сведения, подтверждающие ваше знание положительного ответа на вопрос.</a:t>
            </a:r>
          </a:p>
          <a:p>
            <a:r>
              <a:rPr lang="ru-RU" dirty="0"/>
              <a:t>• «</a:t>
            </a:r>
            <a:r>
              <a:rPr lang="ru-RU" b="1" dirty="0"/>
              <a:t>Нет</a:t>
            </a:r>
            <a:r>
              <a:rPr lang="ru-RU" dirty="0"/>
              <a:t>». «Нет» — если есть доказательство, обосновывающее отрицательный ответ, или подтверждающая информация.</a:t>
            </a:r>
          </a:p>
          <a:p>
            <a:r>
              <a:rPr lang="ru-RU" dirty="0"/>
              <a:t>• «</a:t>
            </a:r>
            <a:r>
              <a:rPr lang="ru-RU" b="1" dirty="0"/>
              <a:t>Неприменимо</a:t>
            </a:r>
            <a:r>
              <a:rPr lang="ru-RU" dirty="0"/>
              <a:t>». «Неприменимо» означает, что данный вопрос не имеет отношения к ребенку, оценка которого производится в настоящий момент (например, из-за возраста или уровня развития).</a:t>
            </a:r>
          </a:p>
          <a:p>
            <a:pPr marL="0" indent="0">
              <a:buNone/>
            </a:pPr>
            <a:endParaRPr lang="ru-RU" dirty="0" smtClean="0"/>
          </a:p>
          <a:p>
            <a:pPr marL="0" indent="0">
              <a:buNone/>
            </a:pPr>
            <a:r>
              <a:rPr lang="ru-RU" dirty="0" smtClean="0"/>
              <a:t>В </a:t>
            </a:r>
            <a:r>
              <a:rPr lang="ru-RU" dirty="0"/>
              <a:t>случае невозможности ответить на вопрос в момент за­полнения формы, в «Комментариях» следует указать: «Нужна дополнительная информация» (можно также использовать обо­значение «?»). При этом в краткосрочный план в конце ЕФОРС нужно поставить задачу получения такой информации.</a:t>
            </a:r>
          </a:p>
          <a:p>
            <a:endParaRPr lang="ru-RU" dirty="0"/>
          </a:p>
        </p:txBody>
      </p:sp>
    </p:spTree>
    <p:extLst>
      <p:ext uri="{BB962C8B-B14F-4D97-AF65-F5344CB8AC3E}">
        <p14:creationId xmlns:p14="http://schemas.microsoft.com/office/powerpoint/2010/main" val="10930667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52128"/>
          </a:xfrm>
        </p:spPr>
        <p:txBody>
          <a:bodyPr>
            <a:normAutofit fontScale="90000"/>
          </a:bodyPr>
          <a:lstStyle/>
          <a:p>
            <a:r>
              <a:rPr lang="ru-RU" sz="3600" b="1" dirty="0" smtClean="0"/>
              <a:t/>
            </a:r>
            <a:br>
              <a:rPr lang="ru-RU" sz="3600" b="1" dirty="0" smtClean="0"/>
            </a:br>
            <a:r>
              <a:rPr lang="ru-RU" sz="3600" b="1" dirty="0" smtClean="0"/>
              <a:t/>
            </a:r>
            <a:br>
              <a:rPr lang="ru-RU" sz="3600" b="1" dirty="0" smtClean="0"/>
            </a:br>
            <a:r>
              <a:rPr lang="ru-RU" sz="3600" b="1" dirty="0"/>
              <a:t/>
            </a:r>
            <a:br>
              <a:rPr lang="ru-RU" sz="3600" b="1" dirty="0"/>
            </a:br>
            <a:r>
              <a:rPr lang="ru-RU" sz="3600" b="1" dirty="0" smtClean="0"/>
              <a:t/>
            </a:r>
            <a:br>
              <a:rPr lang="ru-RU" sz="3600" b="1" dirty="0" smtClean="0"/>
            </a:br>
            <a:r>
              <a:rPr lang="ru-RU" sz="3600" b="1" dirty="0" smtClean="0"/>
              <a:t>Как </a:t>
            </a:r>
            <a:r>
              <a:rPr lang="ru-RU" sz="3600" b="1" dirty="0"/>
              <a:t>анализировать получаемую информацию</a:t>
            </a:r>
            <a:r>
              <a:rPr lang="ru-RU" sz="3600" b="1" dirty="0" smtClean="0"/>
              <a:t>?</a:t>
            </a:r>
            <a:endParaRPr lang="ru-RU" dirty="0"/>
          </a:p>
        </p:txBody>
      </p:sp>
      <p:sp>
        <p:nvSpPr>
          <p:cNvPr id="3" name="Объект 2"/>
          <p:cNvSpPr>
            <a:spLocks noGrp="1"/>
          </p:cNvSpPr>
          <p:nvPr>
            <p:ph idx="1"/>
          </p:nvPr>
        </p:nvSpPr>
        <p:spPr>
          <a:xfrm>
            <a:off x="457200" y="2276872"/>
            <a:ext cx="8229600" cy="4047728"/>
          </a:xfrm>
        </p:spPr>
        <p:txBody>
          <a:bodyPr>
            <a:normAutofit/>
          </a:bodyPr>
          <a:lstStyle/>
          <a:p>
            <a:pPr marL="0" indent="0">
              <a:buNone/>
            </a:pPr>
            <a:r>
              <a:rPr lang="ru-RU" dirty="0" smtClean="0"/>
              <a:t>• </a:t>
            </a:r>
            <a:r>
              <a:rPr lang="ru-RU" dirty="0"/>
              <a:t>основные сильные стороны семьи (с чем родители хорошо справляются</a:t>
            </a:r>
            <a:r>
              <a:rPr lang="ru-RU" dirty="0" smtClean="0"/>
              <a:t>);</a:t>
            </a:r>
          </a:p>
          <a:p>
            <a:pPr marL="0" indent="0">
              <a:buNone/>
            </a:pPr>
            <a:endParaRPr lang="ru-RU" dirty="0"/>
          </a:p>
          <a:p>
            <a:pPr marL="0" indent="0">
              <a:buNone/>
            </a:pPr>
            <a:r>
              <a:rPr lang="ru-RU" dirty="0"/>
              <a:t>• слабые стороны (области риска, оказывающие сильное влияние на различные стороны развития ребенка и возможности родителей).</a:t>
            </a:r>
          </a:p>
          <a:p>
            <a:endParaRPr lang="ru-RU" dirty="0"/>
          </a:p>
        </p:txBody>
      </p:sp>
    </p:spTree>
    <p:extLst>
      <p:ext uri="{BB962C8B-B14F-4D97-AF65-F5344CB8AC3E}">
        <p14:creationId xmlns:p14="http://schemas.microsoft.com/office/powerpoint/2010/main" val="39824578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836712"/>
            <a:ext cx="8229600" cy="4608512"/>
          </a:xfrm>
        </p:spPr>
        <p:txBody>
          <a:bodyPr>
            <a:normAutofit/>
          </a:bodyPr>
          <a:lstStyle/>
          <a:p>
            <a:pPr algn="just"/>
            <a:r>
              <a:rPr lang="ru-RU" sz="4000" b="1" dirty="0">
                <a:solidFill>
                  <a:srgbClr val="FF0000"/>
                </a:solidFill>
              </a:rPr>
              <a:t>Уровень функционирования семьи </a:t>
            </a:r>
            <a:r>
              <a:rPr lang="ru-RU" sz="3200" b="1" dirty="0" smtClean="0">
                <a:solidFill>
                  <a:srgbClr val="FF0000"/>
                </a:solidFill>
              </a:rPr>
              <a:t/>
            </a:r>
            <a:br>
              <a:rPr lang="ru-RU" sz="3200" b="1" dirty="0" smtClean="0">
                <a:solidFill>
                  <a:srgbClr val="FF0000"/>
                </a:solidFill>
              </a:rPr>
            </a:br>
            <a:r>
              <a:rPr lang="ru-RU" sz="3200" dirty="0" smtClean="0"/>
              <a:t>— </a:t>
            </a:r>
            <a:r>
              <a:rPr lang="ru-RU" sz="3200" dirty="0"/>
              <a:t>насколько семья справляется с задачами по воспитанию ребенка, которые перед ней стоят, и насколько взрослые предоставляют ребенку все не­обходимое для его полноценного развития.</a:t>
            </a:r>
          </a:p>
        </p:txBody>
      </p:sp>
    </p:spTree>
    <p:extLst>
      <p:ext uri="{BB962C8B-B14F-4D97-AF65-F5344CB8AC3E}">
        <p14:creationId xmlns:p14="http://schemas.microsoft.com/office/powerpoint/2010/main" val="2466183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Скругленный прямоугольник 28"/>
          <p:cNvSpPr/>
          <p:nvPr/>
        </p:nvSpPr>
        <p:spPr>
          <a:xfrm>
            <a:off x="179512" y="5501977"/>
            <a:ext cx="8784976" cy="1095375"/>
          </a:xfrm>
          <a:prstGeom prst="roundRect">
            <a:avLst/>
          </a:prstGeom>
          <a:gradFill flip="none" rotWithShape="1">
            <a:gsLst>
              <a:gs pos="44000">
                <a:srgbClr val="002060"/>
              </a:gs>
              <a:gs pos="56000">
                <a:schemeClr val="tx2">
                  <a:lumMod val="40000"/>
                  <a:lumOff val="60000"/>
                </a:schemeClr>
              </a:gs>
              <a:gs pos="100000">
                <a:schemeClr val="tx2">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кругленный прямоугольник 27"/>
          <p:cNvSpPr/>
          <p:nvPr/>
        </p:nvSpPr>
        <p:spPr>
          <a:xfrm>
            <a:off x="179512" y="3629768"/>
            <a:ext cx="8784976" cy="1095376"/>
          </a:xfrm>
          <a:prstGeom prst="roundRect">
            <a:avLst/>
          </a:prstGeom>
          <a:gradFill flip="none" rotWithShape="1">
            <a:gsLst>
              <a:gs pos="44000">
                <a:srgbClr val="002060"/>
              </a:gs>
              <a:gs pos="56000">
                <a:schemeClr val="tx2">
                  <a:lumMod val="40000"/>
                  <a:lumOff val="60000"/>
                </a:schemeClr>
              </a:gs>
              <a:gs pos="100000">
                <a:schemeClr val="tx2">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кругленный прямоугольник 20"/>
          <p:cNvSpPr/>
          <p:nvPr/>
        </p:nvSpPr>
        <p:spPr>
          <a:xfrm>
            <a:off x="179512" y="1556792"/>
            <a:ext cx="8784976" cy="1296144"/>
          </a:xfrm>
          <a:prstGeom prst="roundRect">
            <a:avLst/>
          </a:prstGeom>
          <a:gradFill flip="none" rotWithShape="1">
            <a:gsLst>
              <a:gs pos="44000">
                <a:srgbClr val="002060"/>
              </a:gs>
              <a:gs pos="56000">
                <a:schemeClr val="tx2">
                  <a:lumMod val="40000"/>
                  <a:lumOff val="60000"/>
                </a:schemeClr>
              </a:gs>
              <a:gs pos="100000">
                <a:schemeClr val="tx2">
                  <a:lumMod val="40000"/>
                  <a:lumOff val="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87" t="27408" r="13909" b="50932"/>
          <a:stretch/>
        </p:blipFill>
        <p:spPr bwMode="auto">
          <a:xfrm>
            <a:off x="0" y="-17883"/>
            <a:ext cx="9144000" cy="128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3"/>
          <p:cNvSpPr>
            <a:spLocks noGrp="1"/>
          </p:cNvSpPr>
          <p:nvPr>
            <p:ph type="title"/>
          </p:nvPr>
        </p:nvSpPr>
        <p:spPr>
          <a:xfrm>
            <a:off x="429749" y="116632"/>
            <a:ext cx="8229600" cy="634082"/>
          </a:xfrm>
        </p:spPr>
        <p:txBody>
          <a:bodyPr>
            <a:normAutofit/>
          </a:bodyPr>
          <a:lstStyle/>
          <a:p>
            <a:r>
              <a:rPr lang="ru-RU" sz="3200" b="1" dirty="0" smtClean="0">
                <a:solidFill>
                  <a:schemeClr val="bg1"/>
                </a:solidFill>
                <a:effectLst>
                  <a:outerShdw blurRad="38100" dist="38100" dir="2700000" algn="tl">
                    <a:srgbClr val="000000">
                      <a:alpha val="43137"/>
                    </a:srgbClr>
                  </a:outerShdw>
                </a:effectLst>
              </a:rPr>
              <a:t>Изменение методологического подхода</a:t>
            </a:r>
            <a:endParaRPr lang="ru-RU" sz="3200" b="1" dirty="0">
              <a:solidFill>
                <a:schemeClr val="bg1"/>
              </a:solidFill>
              <a:effectLst>
                <a:outerShdw blurRad="38100" dist="38100" dir="2700000" algn="tl">
                  <a:srgbClr val="000000">
                    <a:alpha val="43137"/>
                  </a:srgbClr>
                </a:outerShdw>
              </a:effectLst>
            </a:endParaRPr>
          </a:p>
        </p:txBody>
      </p:sp>
      <p:sp>
        <p:nvSpPr>
          <p:cNvPr id="7" name="Скругленный прямоугольник 6"/>
          <p:cNvSpPr/>
          <p:nvPr/>
        </p:nvSpPr>
        <p:spPr>
          <a:xfrm>
            <a:off x="344422" y="1628800"/>
            <a:ext cx="3723521" cy="109537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ru-RU" sz="2400" b="1" kern="1200" dirty="0" smtClean="0">
                <a:solidFill>
                  <a:schemeClr val="bg1"/>
                </a:solidFill>
                <a:effectLst/>
                <a:ea typeface="Times New Roman"/>
                <a:cs typeface="Times New Roman"/>
              </a:rPr>
              <a:t>Формирование </a:t>
            </a:r>
            <a:r>
              <a:rPr lang="ru-RU" sz="2400" b="1" kern="1200" dirty="0">
                <a:solidFill>
                  <a:schemeClr val="bg1"/>
                </a:solidFill>
                <a:effectLst/>
                <a:ea typeface="Times New Roman"/>
                <a:cs typeface="Times New Roman"/>
              </a:rPr>
              <a:t>правильного поведения несовершеннолетних</a:t>
            </a:r>
            <a:endParaRPr lang="ru-RU" sz="1400" b="1" dirty="0">
              <a:solidFill>
                <a:schemeClr val="bg1"/>
              </a:solidFill>
              <a:effectLst/>
              <a:ea typeface="Calibri"/>
              <a:cs typeface="Times New Roman"/>
            </a:endParaRPr>
          </a:p>
        </p:txBody>
      </p:sp>
      <p:sp>
        <p:nvSpPr>
          <p:cNvPr id="8" name="Скругленный прямоугольник 7"/>
          <p:cNvSpPr/>
          <p:nvPr/>
        </p:nvSpPr>
        <p:spPr>
          <a:xfrm>
            <a:off x="5304065" y="1628801"/>
            <a:ext cx="3629904" cy="109537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2800" b="1" dirty="0">
                <a:effectLst/>
                <a:ea typeface="Calibri"/>
                <a:cs typeface="Times New Roman"/>
              </a:rPr>
              <a:t>РАЗВИТИЕ на основе ПОТРЕБНОСТЕЙ</a:t>
            </a:r>
            <a:endParaRPr lang="ru-RU" sz="1600" b="1" dirty="0">
              <a:effectLst/>
              <a:ea typeface="Calibri"/>
              <a:cs typeface="Times New Roman"/>
            </a:endParaRPr>
          </a:p>
        </p:txBody>
      </p:sp>
      <p:sp>
        <p:nvSpPr>
          <p:cNvPr id="9" name="Скругленный прямоугольник 8"/>
          <p:cNvSpPr/>
          <p:nvPr/>
        </p:nvSpPr>
        <p:spPr>
          <a:xfrm>
            <a:off x="323528" y="3629768"/>
            <a:ext cx="3723521" cy="109537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ru-RU" sz="2400" b="1" kern="1200" dirty="0">
                <a:solidFill>
                  <a:schemeClr val="bg1"/>
                </a:solidFill>
                <a:effectLst/>
                <a:ea typeface="Times New Roman"/>
                <a:cs typeface="Times New Roman"/>
              </a:rPr>
              <a:t>Беседа</a:t>
            </a:r>
            <a:endParaRPr lang="ru-RU" sz="1400" b="1" dirty="0">
              <a:solidFill>
                <a:schemeClr val="bg1"/>
              </a:solidFill>
              <a:effectLst/>
              <a:ea typeface="Calibri"/>
              <a:cs typeface="Times New Roman"/>
            </a:endParaRPr>
          </a:p>
        </p:txBody>
      </p:sp>
      <p:sp>
        <p:nvSpPr>
          <p:cNvPr id="10" name="Скругленный прямоугольник 9"/>
          <p:cNvSpPr/>
          <p:nvPr/>
        </p:nvSpPr>
        <p:spPr>
          <a:xfrm>
            <a:off x="5310624" y="3629768"/>
            <a:ext cx="3653864" cy="109537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ru-RU" sz="2800" b="1" dirty="0">
                <a:effectLst/>
                <a:ea typeface="Calibri"/>
                <a:cs typeface="Times New Roman"/>
              </a:rPr>
              <a:t>Ведение случая</a:t>
            </a:r>
            <a:endParaRPr lang="ru-RU" sz="1600" b="1" dirty="0">
              <a:effectLst/>
              <a:ea typeface="Calibri"/>
              <a:cs typeface="Times New Roman"/>
            </a:endParaRPr>
          </a:p>
        </p:txBody>
      </p:sp>
      <p:sp>
        <p:nvSpPr>
          <p:cNvPr id="11" name="Скругленный прямоугольник 10"/>
          <p:cNvSpPr/>
          <p:nvPr/>
        </p:nvSpPr>
        <p:spPr>
          <a:xfrm>
            <a:off x="323528" y="5501977"/>
            <a:ext cx="3723521" cy="109537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ru-RU" sz="2400" b="1" dirty="0">
                <a:solidFill>
                  <a:schemeClr val="bg1"/>
                </a:solidFill>
                <a:effectLst/>
                <a:ea typeface="Calibri"/>
                <a:cs typeface="Times New Roman"/>
              </a:rPr>
              <a:t>Мероприятия</a:t>
            </a:r>
            <a:endParaRPr lang="ru-RU" sz="1400" b="1" dirty="0">
              <a:solidFill>
                <a:schemeClr val="bg1"/>
              </a:solidFill>
              <a:effectLst/>
              <a:ea typeface="Calibri"/>
              <a:cs typeface="Times New Roman"/>
            </a:endParaRPr>
          </a:p>
        </p:txBody>
      </p:sp>
      <p:sp>
        <p:nvSpPr>
          <p:cNvPr id="12" name="Скругленный прямоугольник 11"/>
          <p:cNvSpPr/>
          <p:nvPr/>
        </p:nvSpPr>
        <p:spPr>
          <a:xfrm>
            <a:off x="5072066" y="5501977"/>
            <a:ext cx="3885863" cy="109537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ru-RU" sz="2800" b="1" dirty="0" smtClean="0">
                <a:effectLst/>
                <a:ea typeface="Calibri"/>
                <a:cs typeface="Times New Roman"/>
              </a:rPr>
              <a:t>Воспитательная, профилактическая </a:t>
            </a:r>
            <a:r>
              <a:rPr lang="ru-RU" sz="2800" b="1" dirty="0">
                <a:effectLst/>
                <a:ea typeface="Calibri"/>
                <a:cs typeface="Times New Roman"/>
              </a:rPr>
              <a:t>работа</a:t>
            </a:r>
            <a:endParaRPr lang="ru-RU" sz="1600" b="1" dirty="0">
              <a:effectLst/>
              <a:ea typeface="Calibri"/>
              <a:cs typeface="Times New Roman"/>
            </a:endParaRPr>
          </a:p>
        </p:txBody>
      </p:sp>
      <p:sp>
        <p:nvSpPr>
          <p:cNvPr id="5" name="Rectangle 10"/>
          <p:cNvSpPr>
            <a:spLocks noChangeArrowheads="1"/>
          </p:cNvSpPr>
          <p:nvPr/>
        </p:nvSpPr>
        <p:spPr bwMode="auto">
          <a:xfrm>
            <a:off x="3697415" y="1124744"/>
            <a:ext cx="17386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dirty="0" smtClean="0">
                <a:ln>
                  <a:noFill/>
                </a:ln>
                <a:solidFill>
                  <a:schemeClr val="tx1"/>
                </a:solidFill>
                <a:effectLst/>
                <a:ea typeface="Calibri" pitchFamily="34" charset="0"/>
                <a:cs typeface="Times New Roman" pitchFamily="18" charset="0"/>
              </a:rPr>
              <a:t>Концепция</a:t>
            </a:r>
            <a:endParaRPr kumimoji="0" lang="ru-RU" altLang="ru-RU" sz="2400" b="0" i="0" u="none" strike="noStrike" cap="none" normalizeH="0" baseline="0" dirty="0" smtClean="0">
              <a:ln>
                <a:noFill/>
              </a:ln>
              <a:solidFill>
                <a:schemeClr val="tx1"/>
              </a:solidFill>
              <a:effectLst/>
            </a:endParaRPr>
          </a:p>
        </p:txBody>
      </p:sp>
      <p:sp>
        <p:nvSpPr>
          <p:cNvPr id="6" name="Rectangle 13"/>
          <p:cNvSpPr>
            <a:spLocks noChangeArrowheads="1"/>
          </p:cNvSpPr>
          <p:nvPr/>
        </p:nvSpPr>
        <p:spPr bwMode="auto">
          <a:xfrm>
            <a:off x="3696689" y="3050757"/>
            <a:ext cx="16957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dirty="0" smtClean="0">
                <a:ln>
                  <a:noFill/>
                </a:ln>
                <a:solidFill>
                  <a:schemeClr val="tx1"/>
                </a:solidFill>
                <a:effectLst/>
                <a:ea typeface="Calibri" pitchFamily="34" charset="0"/>
                <a:cs typeface="Times New Roman" pitchFamily="18" charset="0"/>
              </a:rPr>
              <a:t>Технология</a:t>
            </a:r>
            <a:endParaRPr kumimoji="0" lang="ru-RU" altLang="ru-RU" sz="2400" b="0" i="0" u="none" strike="noStrike" cap="none" normalizeH="0" baseline="0" dirty="0" smtClean="0">
              <a:ln>
                <a:noFill/>
              </a:ln>
              <a:solidFill>
                <a:schemeClr val="tx1"/>
              </a:solidFill>
              <a:effectLst/>
            </a:endParaRPr>
          </a:p>
        </p:txBody>
      </p:sp>
      <p:sp>
        <p:nvSpPr>
          <p:cNvPr id="13" name="Rectangle 16"/>
          <p:cNvSpPr>
            <a:spLocks noChangeArrowheads="1"/>
          </p:cNvSpPr>
          <p:nvPr/>
        </p:nvSpPr>
        <p:spPr bwMode="auto">
          <a:xfrm>
            <a:off x="3491881" y="4941168"/>
            <a:ext cx="23042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dirty="0" smtClean="0">
                <a:ln>
                  <a:noFill/>
                </a:ln>
                <a:solidFill>
                  <a:schemeClr val="tx1"/>
                </a:solidFill>
                <a:effectLst/>
                <a:ea typeface="Calibri" pitchFamily="34" charset="0"/>
                <a:cs typeface="Times New Roman" pitchFamily="18" charset="0"/>
              </a:rPr>
              <a:t>Деятельность</a:t>
            </a:r>
            <a:endParaRPr kumimoji="0" lang="ru-RU" altLang="ru-RU"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047039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Autofit/>
          </a:bodyPr>
          <a:lstStyle/>
          <a:p>
            <a:pPr algn="just"/>
            <a:r>
              <a:rPr lang="ru-RU" sz="2400" b="1" dirty="0"/>
              <a:t>Критерии выбора уровня функционирования семьи.</a:t>
            </a:r>
            <a:r>
              <a:rPr lang="ru-RU" sz="2400" dirty="0"/>
              <a:t/>
            </a:r>
            <a:br>
              <a:rPr lang="ru-RU" sz="2400" dirty="0"/>
            </a:br>
            <a:endParaRPr lang="ru-RU" sz="2400" dirty="0"/>
          </a:p>
        </p:txBody>
      </p:sp>
      <p:sp>
        <p:nvSpPr>
          <p:cNvPr id="3" name="Объект 2"/>
          <p:cNvSpPr>
            <a:spLocks noGrp="1"/>
          </p:cNvSpPr>
          <p:nvPr>
            <p:ph idx="1"/>
          </p:nvPr>
        </p:nvSpPr>
        <p:spPr>
          <a:xfrm>
            <a:off x="251520" y="764704"/>
            <a:ext cx="8640960" cy="5904656"/>
          </a:xfrm>
        </p:spPr>
        <p:txBody>
          <a:bodyPr>
            <a:normAutofit fontScale="40000" lnSpcReduction="20000"/>
          </a:bodyPr>
          <a:lstStyle/>
          <a:p>
            <a:r>
              <a:rPr lang="ru-RU" sz="4500" b="1" i="1" dirty="0" smtClean="0"/>
              <a:t>Кризисный </a:t>
            </a:r>
            <a:r>
              <a:rPr lang="ru-RU" sz="4500" b="1" i="1" dirty="0"/>
              <a:t>уровень</a:t>
            </a:r>
            <a:endParaRPr lang="ru-RU" sz="4500" dirty="0"/>
          </a:p>
          <a:p>
            <a:pPr marL="0" indent="0">
              <a:buNone/>
            </a:pPr>
            <a:r>
              <a:rPr lang="ru-RU" sz="4500" dirty="0"/>
              <a:t>Семья/ребенок в социально­ опасном положении; требует­ся немедленное вмешательство для обеспечения безопасности и благополучия ребенка</a:t>
            </a:r>
            <a:r>
              <a:rPr lang="ru-RU" sz="4500" dirty="0" smtClean="0"/>
              <a:t>.</a:t>
            </a:r>
          </a:p>
          <a:p>
            <a:pPr marL="0" indent="0">
              <a:buNone/>
            </a:pPr>
            <a:endParaRPr lang="ru-RU" sz="4500" dirty="0"/>
          </a:p>
          <a:p>
            <a:r>
              <a:rPr lang="ru-RU" sz="4500" b="1" i="1" dirty="0"/>
              <a:t>Неблагополучный уровень</a:t>
            </a:r>
            <a:endParaRPr lang="ru-RU" sz="4500" dirty="0"/>
          </a:p>
          <a:p>
            <a:pPr marL="0" indent="0">
              <a:buNone/>
            </a:pPr>
            <a:r>
              <a:rPr lang="ru-RU" sz="4500" dirty="0"/>
              <a:t>Существуют значительные трудности, с которыми семья са­ма не может справиться и, которые влияют на ребенка. Если не оказать поддержку/вмешательство, есть риск, что ребенок ока­жется в социально опасном положении</a:t>
            </a:r>
            <a:r>
              <a:rPr lang="ru-RU" sz="4500" dirty="0" smtClean="0"/>
              <a:t>.</a:t>
            </a:r>
          </a:p>
          <a:p>
            <a:pPr marL="0" indent="0">
              <a:buNone/>
            </a:pPr>
            <a:endParaRPr lang="ru-RU" sz="4500" dirty="0"/>
          </a:p>
          <a:p>
            <a:r>
              <a:rPr lang="ru-RU" sz="4500" b="1" i="1" dirty="0"/>
              <a:t>Удовлетворительный уровень</a:t>
            </a:r>
            <a:endParaRPr lang="ru-RU" sz="4500" dirty="0"/>
          </a:p>
          <a:p>
            <a:pPr marL="0" indent="0">
              <a:buNone/>
            </a:pPr>
            <a:r>
              <a:rPr lang="ru-RU" sz="4500" dirty="0"/>
              <a:t>Существуют некоторые трудности, но семья в состоянии с ними справиться самостоятельно или с небольшой поддержкой; существующие трудности семьи не оказывают существенного влияния на ребенка; отсутствует риск того, что ребенок окажет­ся в социально опасном положении</a:t>
            </a:r>
            <a:r>
              <a:rPr lang="ru-RU" sz="4500" dirty="0" smtClean="0"/>
              <a:t>.</a:t>
            </a:r>
          </a:p>
          <a:p>
            <a:pPr marL="0" indent="0">
              <a:buNone/>
            </a:pPr>
            <a:endParaRPr lang="ru-RU" sz="4500" dirty="0"/>
          </a:p>
          <a:p>
            <a:r>
              <a:rPr lang="ru-RU" sz="4500" b="1" i="1" dirty="0"/>
              <a:t>Благополучный уровень</a:t>
            </a:r>
            <a:endParaRPr lang="ru-RU" sz="4500" dirty="0"/>
          </a:p>
          <a:p>
            <a:pPr marL="0" indent="0">
              <a:buNone/>
            </a:pPr>
            <a:r>
              <a:rPr lang="ru-RU" sz="4500" dirty="0"/>
              <a:t>Семья полностью справляется со своими задачами и предо­ставляет все для полноценного развития/воспитания ребенка.</a:t>
            </a:r>
          </a:p>
          <a:p>
            <a:pPr marL="0" indent="0">
              <a:buNone/>
            </a:pPr>
            <a:endParaRPr lang="ru-RU" sz="4500" b="1" dirty="0" smtClean="0"/>
          </a:p>
          <a:p>
            <a:pPr marL="0" indent="0" algn="ctr">
              <a:buNone/>
            </a:pPr>
            <a:r>
              <a:rPr lang="ru-RU" sz="5000" b="1" dirty="0" smtClean="0"/>
              <a:t>Важно </a:t>
            </a:r>
            <a:r>
              <a:rPr lang="ru-RU" sz="5000" b="1" dirty="0"/>
              <a:t>помнить, что ситуация в семье может быть неравномерно, поэтому предлагается выносить суждение относительно уровня функционирования отдельно по каждому из разделов.</a:t>
            </a:r>
            <a:endParaRPr lang="ru-RU" sz="5000" dirty="0"/>
          </a:p>
          <a:p>
            <a:pPr algn="ctr"/>
            <a:endParaRPr lang="ru-RU" sz="5000" dirty="0"/>
          </a:p>
        </p:txBody>
      </p:sp>
    </p:spTree>
    <p:extLst>
      <p:ext uri="{BB962C8B-B14F-4D97-AF65-F5344CB8AC3E}">
        <p14:creationId xmlns:p14="http://schemas.microsoft.com/office/powerpoint/2010/main" val="2393803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2800" dirty="0" smtClean="0">
                <a:solidFill>
                  <a:srgbClr val="002060"/>
                </a:solidFill>
              </a:rPr>
              <a:t>Сводная таблица результатов оценки</a:t>
            </a:r>
            <a:endParaRPr lang="ru-RU" sz="2800" dirty="0">
              <a:solidFill>
                <a:srgbClr val="002060"/>
              </a:solidFill>
            </a:endParaRPr>
          </a:p>
        </p:txBody>
      </p:sp>
      <p:graphicFrame>
        <p:nvGraphicFramePr>
          <p:cNvPr id="1031" name="Таблица 1030"/>
          <p:cNvGraphicFramePr>
            <a:graphicFrameLocks noGrp="1"/>
          </p:cNvGraphicFramePr>
          <p:nvPr/>
        </p:nvGraphicFramePr>
        <p:xfrm>
          <a:off x="1847187" y="1549750"/>
          <a:ext cx="5449626" cy="4819650"/>
        </p:xfrm>
        <a:graphic>
          <a:graphicData uri="http://schemas.openxmlformats.org/drawingml/2006/table">
            <a:tbl>
              <a:tblPr firstRow="1" firstCol="1" bandRow="1" bandCol="1">
                <a:tableStyleId>{5C22544A-7EE6-4342-B048-85BDC9FD1C3A}</a:tableStyleId>
              </a:tblPr>
              <a:tblGrid>
                <a:gridCol w="1422335"/>
                <a:gridCol w="711167"/>
                <a:gridCol w="1088103"/>
                <a:gridCol w="1270308"/>
                <a:gridCol w="957713"/>
              </a:tblGrid>
              <a:tr h="1131491">
                <a:tc>
                  <a:txBody>
                    <a:bodyPr/>
                    <a:lstStyle/>
                    <a:p>
                      <a:pPr algn="r">
                        <a:lnSpc>
                          <a:spcPct val="115000"/>
                        </a:lnSpc>
                        <a:spcAft>
                          <a:spcPts val="0"/>
                        </a:spcAft>
                      </a:pPr>
                      <a:r>
                        <a:rPr lang="ru-RU" sz="1100" dirty="0">
                          <a:effectLst/>
                        </a:rPr>
                        <a:t>Уровень </a:t>
                      </a:r>
                      <a:r>
                        <a:rPr lang="ru-RU" sz="1100" dirty="0" err="1">
                          <a:effectLst/>
                        </a:rPr>
                        <a:t>функционирова</a:t>
                      </a:r>
                      <a:endParaRPr lang="ru-RU" sz="1000" dirty="0">
                        <a:effectLst/>
                      </a:endParaRPr>
                    </a:p>
                    <a:p>
                      <a:pPr algn="r">
                        <a:lnSpc>
                          <a:spcPct val="115000"/>
                        </a:lnSpc>
                        <a:spcAft>
                          <a:spcPts val="0"/>
                        </a:spcAft>
                      </a:pPr>
                      <a:r>
                        <a:rPr lang="ru-RU" sz="1100" dirty="0" err="1">
                          <a:effectLst/>
                        </a:rPr>
                        <a:t>ния</a:t>
                      </a:r>
                      <a:r>
                        <a:rPr lang="ru-RU" sz="1100" dirty="0">
                          <a:effectLst/>
                        </a:rPr>
                        <a:t> семьи</a:t>
                      </a:r>
                      <a:endParaRPr lang="ru-RU" sz="1000" dirty="0">
                        <a:effectLst/>
                      </a:endParaRPr>
                    </a:p>
                    <a:p>
                      <a:pPr algn="just">
                        <a:lnSpc>
                          <a:spcPct val="115000"/>
                        </a:lnSpc>
                        <a:spcAft>
                          <a:spcPts val="0"/>
                        </a:spcAft>
                      </a:pPr>
                      <a:r>
                        <a:rPr lang="ru-RU" sz="1100" dirty="0">
                          <a:effectLst/>
                        </a:rPr>
                        <a:t> </a:t>
                      </a:r>
                      <a:endParaRPr lang="ru-RU" sz="1000" dirty="0">
                        <a:effectLst/>
                      </a:endParaRPr>
                    </a:p>
                    <a:p>
                      <a:pPr algn="just">
                        <a:lnSpc>
                          <a:spcPct val="115000"/>
                        </a:lnSpc>
                        <a:spcAft>
                          <a:spcPts val="0"/>
                        </a:spcAft>
                      </a:pPr>
                      <a:r>
                        <a:rPr lang="ru-RU" sz="1100" dirty="0">
                          <a:effectLst/>
                        </a:rPr>
                        <a:t>Разделы</a:t>
                      </a:r>
                      <a:endParaRPr lang="ru-RU" sz="1000" dirty="0">
                        <a:effectLst/>
                      </a:endParaRPr>
                    </a:p>
                    <a:p>
                      <a:pPr algn="just">
                        <a:lnSpc>
                          <a:spcPct val="115000"/>
                        </a:lnSpc>
                        <a:spcAft>
                          <a:spcPts val="0"/>
                        </a:spcAft>
                      </a:pPr>
                      <a:r>
                        <a:rPr lang="ru-RU" sz="1100" dirty="0">
                          <a:effectLst/>
                        </a:rPr>
                        <a:t>ЕФОРС</a:t>
                      </a:r>
                      <a:endParaRPr lang="ru-RU" sz="1000" dirty="0">
                        <a:effectLst/>
                        <a:latin typeface="Calibri"/>
                        <a:ea typeface="Times New Roman"/>
                      </a:endParaRPr>
                    </a:p>
                  </a:txBody>
                  <a:tcPr marL="61494" marR="61494" marT="0" marB="0"/>
                </a:tc>
                <a:tc>
                  <a:txBody>
                    <a:bodyPr/>
                    <a:lstStyle/>
                    <a:p>
                      <a:pPr marL="71755" marR="71755" algn="just">
                        <a:lnSpc>
                          <a:spcPct val="115000"/>
                        </a:lnSpc>
                        <a:spcAft>
                          <a:spcPts val="0"/>
                        </a:spcAft>
                      </a:pPr>
                      <a:r>
                        <a:rPr lang="ru-RU" sz="1100">
                          <a:effectLst/>
                        </a:rPr>
                        <a:t>кризисный</a:t>
                      </a:r>
                      <a:endParaRPr lang="ru-RU" sz="1000">
                        <a:effectLst/>
                        <a:latin typeface="Calibri"/>
                        <a:ea typeface="Times New Roman"/>
                      </a:endParaRPr>
                    </a:p>
                  </a:txBody>
                  <a:tcPr marL="61494" marR="61494" marT="0" marB="0" vert="vert270"/>
                </a:tc>
                <a:tc>
                  <a:txBody>
                    <a:bodyPr/>
                    <a:lstStyle/>
                    <a:p>
                      <a:pPr marL="71755" marR="71755" algn="just">
                        <a:lnSpc>
                          <a:spcPct val="115000"/>
                        </a:lnSpc>
                        <a:spcAft>
                          <a:spcPts val="0"/>
                        </a:spcAft>
                      </a:pPr>
                      <a:r>
                        <a:rPr lang="ru-RU" sz="1100">
                          <a:effectLst/>
                        </a:rPr>
                        <a:t>неблагополучный</a:t>
                      </a:r>
                      <a:endParaRPr lang="ru-RU" sz="1000">
                        <a:effectLst/>
                        <a:latin typeface="Calibri"/>
                        <a:ea typeface="Times New Roman"/>
                      </a:endParaRPr>
                    </a:p>
                  </a:txBody>
                  <a:tcPr marL="61494" marR="61494" marT="0" marB="0" vert="vert270"/>
                </a:tc>
                <a:tc>
                  <a:txBody>
                    <a:bodyPr/>
                    <a:lstStyle/>
                    <a:p>
                      <a:pPr marL="71755" marR="71755" algn="just">
                        <a:lnSpc>
                          <a:spcPct val="115000"/>
                        </a:lnSpc>
                        <a:spcAft>
                          <a:spcPts val="0"/>
                        </a:spcAft>
                      </a:pPr>
                      <a:r>
                        <a:rPr lang="ru-RU" sz="1100">
                          <a:effectLst/>
                        </a:rPr>
                        <a:t>удовлетворительный</a:t>
                      </a:r>
                      <a:endParaRPr lang="ru-RU" sz="1000">
                        <a:effectLst/>
                        <a:latin typeface="Calibri"/>
                        <a:ea typeface="Times New Roman"/>
                      </a:endParaRPr>
                    </a:p>
                  </a:txBody>
                  <a:tcPr marL="61494" marR="61494" marT="0" marB="0" vert="vert270"/>
                </a:tc>
                <a:tc>
                  <a:txBody>
                    <a:bodyPr/>
                    <a:lstStyle/>
                    <a:p>
                      <a:pPr marL="71755" marR="71755" algn="just">
                        <a:lnSpc>
                          <a:spcPct val="115000"/>
                        </a:lnSpc>
                        <a:spcAft>
                          <a:spcPts val="0"/>
                        </a:spcAft>
                      </a:pPr>
                      <a:r>
                        <a:rPr lang="ru-RU" sz="1100">
                          <a:effectLst/>
                        </a:rPr>
                        <a:t>благополучный</a:t>
                      </a:r>
                      <a:endParaRPr lang="ru-RU" sz="1000">
                        <a:effectLst/>
                        <a:latin typeface="Calibri"/>
                        <a:ea typeface="Times New Roman"/>
                      </a:endParaRPr>
                    </a:p>
                  </a:txBody>
                  <a:tcPr marL="61494" marR="61494" marT="0" marB="0" vert="vert270"/>
                </a:tc>
              </a:tr>
              <a:tr h="565745">
                <a:tc>
                  <a:txBody>
                    <a:bodyPr/>
                    <a:lstStyle/>
                    <a:p>
                      <a:pPr algn="just">
                        <a:lnSpc>
                          <a:spcPct val="115000"/>
                        </a:lnSpc>
                        <a:spcAft>
                          <a:spcPts val="0"/>
                        </a:spcAft>
                      </a:pPr>
                      <a:r>
                        <a:rPr lang="ru-RU" sz="1100">
                          <a:effectLst/>
                        </a:rPr>
                        <a:t>Жилье/занятость/доход</a:t>
                      </a:r>
                      <a:endParaRPr lang="ru-RU" sz="1000">
                        <a:effectLst/>
                      </a:endParaRPr>
                    </a:p>
                    <a:p>
                      <a:pPr algn="just">
                        <a:lnSpc>
                          <a:spcPct val="115000"/>
                        </a:lnSpc>
                        <a:spcAft>
                          <a:spcPts val="0"/>
                        </a:spcAft>
                      </a:pPr>
                      <a:r>
                        <a:rPr lang="ru-RU" sz="1100">
                          <a:effectLst/>
                        </a:rPr>
                        <a:t> </a:t>
                      </a:r>
                      <a:endParaRPr lang="ru-RU" sz="1000">
                        <a:effectLst/>
                        <a:latin typeface="Calibri"/>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c>
                  <a:txBody>
                    <a:bodyPr/>
                    <a:lstStyle/>
                    <a:p>
                      <a:pPr algn="just">
                        <a:lnSpc>
                          <a:spcPct val="115000"/>
                        </a:lnSpc>
                        <a:spcAft>
                          <a:spcPts val="0"/>
                        </a:spcAft>
                      </a:pPr>
                      <a:endParaRPr lang="ru-RU" sz="1100" dirty="0">
                        <a:effectLst/>
                        <a:latin typeface="Times New Roman"/>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r>
              <a:tr h="377164">
                <a:tc>
                  <a:txBody>
                    <a:bodyPr/>
                    <a:lstStyle/>
                    <a:p>
                      <a:pPr algn="just">
                        <a:lnSpc>
                          <a:spcPct val="115000"/>
                        </a:lnSpc>
                        <a:spcAft>
                          <a:spcPts val="0"/>
                        </a:spcAft>
                      </a:pPr>
                      <a:r>
                        <a:rPr lang="ru-RU" sz="1100">
                          <a:effectLst/>
                        </a:rPr>
                        <a:t>Здоровье и безопасность</a:t>
                      </a:r>
                      <a:endParaRPr lang="ru-RU" sz="1000">
                        <a:effectLst/>
                        <a:latin typeface="Calibri"/>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r>
              <a:tr h="565745">
                <a:tc>
                  <a:txBody>
                    <a:bodyPr/>
                    <a:lstStyle/>
                    <a:p>
                      <a:pPr algn="just">
                        <a:lnSpc>
                          <a:spcPct val="115000"/>
                        </a:lnSpc>
                        <a:spcAft>
                          <a:spcPts val="0"/>
                        </a:spcAft>
                      </a:pPr>
                      <a:r>
                        <a:rPr lang="ru-RU" sz="1100">
                          <a:effectLst/>
                        </a:rPr>
                        <a:t>Навыки самообслуживания и социальные навыки</a:t>
                      </a:r>
                      <a:endParaRPr lang="ru-RU" sz="1000">
                        <a:effectLst/>
                        <a:latin typeface="Calibri"/>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c>
                  <a:txBody>
                    <a:bodyPr/>
                    <a:lstStyle/>
                    <a:p>
                      <a:pPr algn="just">
                        <a:lnSpc>
                          <a:spcPct val="115000"/>
                        </a:lnSpc>
                        <a:spcAft>
                          <a:spcPts val="0"/>
                        </a:spcAft>
                      </a:pPr>
                      <a:endParaRPr lang="ru-RU" sz="1100" dirty="0">
                        <a:effectLst/>
                        <a:latin typeface="Times New Roman"/>
                        <a:ea typeface="Times New Roman"/>
                      </a:endParaRPr>
                    </a:p>
                  </a:txBody>
                  <a:tcPr marL="61494" marR="61494" marT="0" marB="0"/>
                </a:tc>
              </a:tr>
              <a:tr h="377164">
                <a:tc>
                  <a:txBody>
                    <a:bodyPr/>
                    <a:lstStyle/>
                    <a:p>
                      <a:pPr algn="just">
                        <a:lnSpc>
                          <a:spcPct val="115000"/>
                        </a:lnSpc>
                        <a:spcAft>
                          <a:spcPts val="0"/>
                        </a:spcAft>
                      </a:pPr>
                      <a:r>
                        <a:rPr lang="ru-RU" sz="1100">
                          <a:effectLst/>
                        </a:rPr>
                        <a:t>Образование</a:t>
                      </a:r>
                      <a:endParaRPr lang="ru-RU" sz="1000">
                        <a:effectLst/>
                      </a:endParaRPr>
                    </a:p>
                    <a:p>
                      <a:pPr algn="just">
                        <a:lnSpc>
                          <a:spcPct val="115000"/>
                        </a:lnSpc>
                        <a:spcAft>
                          <a:spcPts val="0"/>
                        </a:spcAft>
                      </a:pPr>
                      <a:r>
                        <a:rPr lang="ru-RU" sz="1100">
                          <a:effectLst/>
                        </a:rPr>
                        <a:t> </a:t>
                      </a:r>
                      <a:endParaRPr lang="ru-RU" sz="1000">
                        <a:effectLst/>
                        <a:latin typeface="Calibri"/>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r>
              <a:tr h="377164">
                <a:tc>
                  <a:txBody>
                    <a:bodyPr/>
                    <a:lstStyle/>
                    <a:p>
                      <a:pPr algn="just">
                        <a:lnSpc>
                          <a:spcPct val="115000"/>
                        </a:lnSpc>
                        <a:spcAft>
                          <a:spcPts val="0"/>
                        </a:spcAft>
                      </a:pPr>
                      <a:r>
                        <a:rPr lang="ru-RU" sz="1100">
                          <a:effectLst/>
                        </a:rPr>
                        <a:t>Идентичность</a:t>
                      </a:r>
                      <a:endParaRPr lang="ru-RU" sz="1000">
                        <a:effectLst/>
                      </a:endParaRPr>
                    </a:p>
                    <a:p>
                      <a:pPr algn="just">
                        <a:lnSpc>
                          <a:spcPct val="115000"/>
                        </a:lnSpc>
                        <a:spcAft>
                          <a:spcPts val="0"/>
                        </a:spcAft>
                      </a:pPr>
                      <a:r>
                        <a:rPr lang="ru-RU" sz="1100">
                          <a:effectLst/>
                        </a:rPr>
                        <a:t> </a:t>
                      </a:r>
                      <a:endParaRPr lang="ru-RU" sz="1000">
                        <a:effectLst/>
                        <a:latin typeface="Calibri"/>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r>
              <a:tr h="377164">
                <a:tc>
                  <a:txBody>
                    <a:bodyPr/>
                    <a:lstStyle/>
                    <a:p>
                      <a:pPr algn="just">
                        <a:lnSpc>
                          <a:spcPct val="115000"/>
                        </a:lnSpc>
                        <a:spcAft>
                          <a:spcPts val="0"/>
                        </a:spcAft>
                      </a:pPr>
                      <a:r>
                        <a:rPr lang="ru-RU" sz="1100">
                          <a:effectLst/>
                        </a:rPr>
                        <a:t>Эмоциональное развитие</a:t>
                      </a:r>
                      <a:endParaRPr lang="ru-RU" sz="1000">
                        <a:effectLst/>
                        <a:latin typeface="Calibri"/>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r>
              <a:tr h="377164">
                <a:tc>
                  <a:txBody>
                    <a:bodyPr/>
                    <a:lstStyle/>
                    <a:p>
                      <a:pPr algn="just">
                        <a:lnSpc>
                          <a:spcPct val="115000"/>
                        </a:lnSpc>
                        <a:spcAft>
                          <a:spcPts val="0"/>
                        </a:spcAft>
                      </a:pPr>
                      <a:r>
                        <a:rPr lang="ru-RU" sz="1100">
                          <a:effectLst/>
                        </a:rPr>
                        <a:t>Отношения в семье и обществе</a:t>
                      </a:r>
                      <a:endParaRPr lang="ru-RU" sz="1000">
                        <a:effectLst/>
                        <a:latin typeface="Calibri"/>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r>
              <a:tr h="377164">
                <a:tc>
                  <a:txBody>
                    <a:bodyPr/>
                    <a:lstStyle/>
                    <a:p>
                      <a:pPr algn="just">
                        <a:lnSpc>
                          <a:spcPct val="115000"/>
                        </a:lnSpc>
                        <a:spcAft>
                          <a:spcPts val="0"/>
                        </a:spcAft>
                      </a:pPr>
                      <a:r>
                        <a:rPr lang="ru-RU" sz="1100">
                          <a:effectLst/>
                        </a:rPr>
                        <a:t>Поведение </a:t>
                      </a:r>
                      <a:endParaRPr lang="ru-RU" sz="1000">
                        <a:effectLst/>
                      </a:endParaRPr>
                    </a:p>
                    <a:p>
                      <a:pPr algn="just">
                        <a:lnSpc>
                          <a:spcPct val="115000"/>
                        </a:lnSpc>
                        <a:spcAft>
                          <a:spcPts val="0"/>
                        </a:spcAft>
                      </a:pPr>
                      <a:r>
                        <a:rPr lang="ru-RU" sz="1100">
                          <a:effectLst/>
                        </a:rPr>
                        <a:t> </a:t>
                      </a:r>
                      <a:endParaRPr lang="ru-RU" sz="1000">
                        <a:effectLst/>
                        <a:latin typeface="Calibri"/>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c>
                  <a:txBody>
                    <a:bodyPr/>
                    <a:lstStyle/>
                    <a:p>
                      <a:pPr algn="just">
                        <a:lnSpc>
                          <a:spcPct val="115000"/>
                        </a:lnSpc>
                        <a:spcAft>
                          <a:spcPts val="0"/>
                        </a:spcAft>
                      </a:pPr>
                      <a:endParaRPr lang="ru-RU" sz="1100">
                        <a:effectLst/>
                        <a:latin typeface="Times New Roman"/>
                        <a:ea typeface="Times New Roman"/>
                      </a:endParaRPr>
                    </a:p>
                  </a:txBody>
                  <a:tcPr marL="61494" marR="61494" marT="0" marB="0"/>
                </a:tc>
                <a:tc>
                  <a:txBody>
                    <a:bodyPr/>
                    <a:lstStyle/>
                    <a:p>
                      <a:pPr algn="just">
                        <a:lnSpc>
                          <a:spcPct val="115000"/>
                        </a:lnSpc>
                        <a:spcAft>
                          <a:spcPts val="0"/>
                        </a:spcAft>
                      </a:pPr>
                      <a:endParaRPr lang="ru-RU" sz="1100" dirty="0">
                        <a:effectLst/>
                        <a:latin typeface="Times New Roman"/>
                        <a:ea typeface="Times New Roman"/>
                      </a:endParaRPr>
                    </a:p>
                  </a:txBody>
                  <a:tcPr marL="61494" marR="61494" marT="0" marB="0"/>
                </a:tc>
              </a:tr>
            </a:tbl>
          </a:graphicData>
        </a:graphic>
      </p:graphicFrame>
      <p:sp>
        <p:nvSpPr>
          <p:cNvPr id="1032" name="Прямая соединительная линия 34"/>
          <p:cNvSpPr>
            <a:spLocks noChangeShapeType="1"/>
          </p:cNvSpPr>
          <p:nvPr/>
        </p:nvSpPr>
        <p:spPr bwMode="auto">
          <a:xfrm>
            <a:off x="1907704" y="1628800"/>
            <a:ext cx="1368152" cy="100811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33" name="Овал 36"/>
          <p:cNvSpPr>
            <a:spLocks noChangeArrowheads="1"/>
          </p:cNvSpPr>
          <p:nvPr/>
        </p:nvSpPr>
        <p:spPr bwMode="auto">
          <a:xfrm>
            <a:off x="6712166" y="5969011"/>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34" name="Овал 38"/>
          <p:cNvSpPr>
            <a:spLocks noChangeArrowheads="1"/>
          </p:cNvSpPr>
          <p:nvPr/>
        </p:nvSpPr>
        <p:spPr bwMode="auto">
          <a:xfrm>
            <a:off x="5579467" y="5979897"/>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35" name="Овал 40"/>
          <p:cNvSpPr>
            <a:spLocks noChangeArrowheads="1"/>
          </p:cNvSpPr>
          <p:nvPr/>
        </p:nvSpPr>
        <p:spPr bwMode="auto">
          <a:xfrm>
            <a:off x="6707403" y="5599446"/>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36" name="Овал 35"/>
          <p:cNvSpPr>
            <a:spLocks noChangeArrowheads="1"/>
          </p:cNvSpPr>
          <p:nvPr/>
        </p:nvSpPr>
        <p:spPr bwMode="auto">
          <a:xfrm>
            <a:off x="4382283" y="5949280"/>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37" name="Овал 41"/>
          <p:cNvSpPr>
            <a:spLocks noChangeArrowheads="1"/>
          </p:cNvSpPr>
          <p:nvPr/>
        </p:nvSpPr>
        <p:spPr bwMode="auto">
          <a:xfrm>
            <a:off x="3479120" y="5949280"/>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38" name="Овал 42"/>
          <p:cNvSpPr>
            <a:spLocks noChangeArrowheads="1"/>
          </p:cNvSpPr>
          <p:nvPr/>
        </p:nvSpPr>
        <p:spPr bwMode="auto">
          <a:xfrm>
            <a:off x="5563592" y="5599446"/>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39" name="Овал 43"/>
          <p:cNvSpPr>
            <a:spLocks noChangeArrowheads="1"/>
          </p:cNvSpPr>
          <p:nvPr/>
        </p:nvSpPr>
        <p:spPr bwMode="auto">
          <a:xfrm>
            <a:off x="4409373" y="5589240"/>
            <a:ext cx="213265"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40" name="Овал 44"/>
          <p:cNvSpPr>
            <a:spLocks noChangeArrowheads="1"/>
          </p:cNvSpPr>
          <p:nvPr/>
        </p:nvSpPr>
        <p:spPr bwMode="auto">
          <a:xfrm>
            <a:off x="3489098" y="5589240"/>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41" name="Овал 46"/>
          <p:cNvSpPr>
            <a:spLocks noChangeArrowheads="1"/>
          </p:cNvSpPr>
          <p:nvPr/>
        </p:nvSpPr>
        <p:spPr bwMode="auto">
          <a:xfrm>
            <a:off x="6670664" y="5229200"/>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42" name="Овал 48"/>
          <p:cNvSpPr>
            <a:spLocks noChangeArrowheads="1"/>
          </p:cNvSpPr>
          <p:nvPr/>
        </p:nvSpPr>
        <p:spPr bwMode="auto">
          <a:xfrm>
            <a:off x="5550396" y="5229200"/>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43" name="Овал 47"/>
          <p:cNvSpPr>
            <a:spLocks noChangeArrowheads="1"/>
          </p:cNvSpPr>
          <p:nvPr/>
        </p:nvSpPr>
        <p:spPr bwMode="auto">
          <a:xfrm>
            <a:off x="6686085" y="4867119"/>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44" name="Овал 45"/>
          <p:cNvSpPr>
            <a:spLocks noChangeArrowheads="1"/>
          </p:cNvSpPr>
          <p:nvPr/>
        </p:nvSpPr>
        <p:spPr bwMode="auto">
          <a:xfrm>
            <a:off x="4382283" y="5227159"/>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45" name="Овал 49"/>
          <p:cNvSpPr>
            <a:spLocks noChangeArrowheads="1"/>
          </p:cNvSpPr>
          <p:nvPr/>
        </p:nvSpPr>
        <p:spPr bwMode="auto">
          <a:xfrm>
            <a:off x="3457349" y="5229200"/>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46" name="Овал 50"/>
          <p:cNvSpPr>
            <a:spLocks noChangeArrowheads="1"/>
          </p:cNvSpPr>
          <p:nvPr/>
        </p:nvSpPr>
        <p:spPr bwMode="auto">
          <a:xfrm>
            <a:off x="5563592" y="4867119"/>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47" name="Овал 51"/>
          <p:cNvSpPr>
            <a:spLocks noChangeArrowheads="1"/>
          </p:cNvSpPr>
          <p:nvPr/>
        </p:nvSpPr>
        <p:spPr bwMode="auto">
          <a:xfrm>
            <a:off x="4360512" y="4867119"/>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48" name="Овал 52"/>
          <p:cNvSpPr>
            <a:spLocks noChangeArrowheads="1"/>
          </p:cNvSpPr>
          <p:nvPr/>
        </p:nvSpPr>
        <p:spPr bwMode="auto">
          <a:xfrm>
            <a:off x="3484109" y="4869160"/>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49" name="Овал 54"/>
          <p:cNvSpPr>
            <a:spLocks noChangeArrowheads="1"/>
          </p:cNvSpPr>
          <p:nvPr/>
        </p:nvSpPr>
        <p:spPr bwMode="auto">
          <a:xfrm>
            <a:off x="6675653" y="4457524"/>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50" name="Овал 56"/>
          <p:cNvSpPr>
            <a:spLocks noChangeArrowheads="1"/>
          </p:cNvSpPr>
          <p:nvPr/>
        </p:nvSpPr>
        <p:spPr bwMode="auto">
          <a:xfrm>
            <a:off x="5563592" y="4457524"/>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51" name="Овал 55"/>
          <p:cNvSpPr>
            <a:spLocks noChangeArrowheads="1"/>
          </p:cNvSpPr>
          <p:nvPr/>
        </p:nvSpPr>
        <p:spPr bwMode="auto">
          <a:xfrm>
            <a:off x="6670664" y="3954148"/>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52" name="Овал 53"/>
          <p:cNvSpPr>
            <a:spLocks noChangeArrowheads="1"/>
          </p:cNvSpPr>
          <p:nvPr/>
        </p:nvSpPr>
        <p:spPr bwMode="auto">
          <a:xfrm>
            <a:off x="4355976" y="4447318"/>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53" name="Овал 57"/>
          <p:cNvSpPr>
            <a:spLocks noChangeArrowheads="1"/>
          </p:cNvSpPr>
          <p:nvPr/>
        </p:nvSpPr>
        <p:spPr bwMode="auto">
          <a:xfrm>
            <a:off x="3479120" y="4437112"/>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54" name="Овал 58"/>
          <p:cNvSpPr>
            <a:spLocks noChangeArrowheads="1"/>
          </p:cNvSpPr>
          <p:nvPr/>
        </p:nvSpPr>
        <p:spPr bwMode="auto">
          <a:xfrm>
            <a:off x="5559963" y="3933056"/>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55" name="Овал 59"/>
          <p:cNvSpPr>
            <a:spLocks noChangeArrowheads="1"/>
          </p:cNvSpPr>
          <p:nvPr/>
        </p:nvSpPr>
        <p:spPr bwMode="auto">
          <a:xfrm>
            <a:off x="6660232" y="3349962"/>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56" name="Овал 60"/>
          <p:cNvSpPr>
            <a:spLocks noChangeArrowheads="1"/>
          </p:cNvSpPr>
          <p:nvPr/>
        </p:nvSpPr>
        <p:spPr bwMode="auto">
          <a:xfrm>
            <a:off x="6660232" y="2910657"/>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57" name="Овал 62"/>
          <p:cNvSpPr>
            <a:spLocks noChangeArrowheads="1"/>
          </p:cNvSpPr>
          <p:nvPr/>
        </p:nvSpPr>
        <p:spPr bwMode="auto">
          <a:xfrm>
            <a:off x="4353708" y="3354951"/>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58" name="Овал 64"/>
          <p:cNvSpPr>
            <a:spLocks noChangeArrowheads="1"/>
          </p:cNvSpPr>
          <p:nvPr/>
        </p:nvSpPr>
        <p:spPr bwMode="auto">
          <a:xfrm>
            <a:off x="3457349" y="3933056"/>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59" name="Овал 63"/>
          <p:cNvSpPr>
            <a:spLocks noChangeArrowheads="1"/>
          </p:cNvSpPr>
          <p:nvPr/>
        </p:nvSpPr>
        <p:spPr bwMode="auto">
          <a:xfrm>
            <a:off x="3457349" y="3356992"/>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60" name="Овал 61"/>
          <p:cNvSpPr>
            <a:spLocks noChangeArrowheads="1"/>
          </p:cNvSpPr>
          <p:nvPr/>
        </p:nvSpPr>
        <p:spPr bwMode="auto">
          <a:xfrm>
            <a:off x="4353708" y="3933056"/>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61" name="Овал 65"/>
          <p:cNvSpPr>
            <a:spLocks noChangeArrowheads="1"/>
          </p:cNvSpPr>
          <p:nvPr/>
        </p:nvSpPr>
        <p:spPr bwMode="auto">
          <a:xfrm>
            <a:off x="5550396" y="3329778"/>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62" name="Овал 66"/>
          <p:cNvSpPr>
            <a:spLocks noChangeArrowheads="1"/>
          </p:cNvSpPr>
          <p:nvPr/>
        </p:nvSpPr>
        <p:spPr bwMode="auto">
          <a:xfrm>
            <a:off x="5559963" y="2907256"/>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63" name="Овал 67"/>
          <p:cNvSpPr>
            <a:spLocks noChangeArrowheads="1"/>
          </p:cNvSpPr>
          <p:nvPr/>
        </p:nvSpPr>
        <p:spPr bwMode="auto">
          <a:xfrm>
            <a:off x="4355976" y="2910657"/>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1064" name="Овал 68"/>
          <p:cNvSpPr>
            <a:spLocks noChangeArrowheads="1"/>
          </p:cNvSpPr>
          <p:nvPr/>
        </p:nvSpPr>
        <p:spPr bwMode="auto">
          <a:xfrm>
            <a:off x="3457349" y="2924944"/>
            <a:ext cx="228600" cy="247650"/>
          </a:xfrm>
          <a:prstGeom prst="ellipse">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ru-RU"/>
          </a:p>
        </p:txBody>
      </p:sp>
      <p:cxnSp>
        <p:nvCxnSpPr>
          <p:cNvPr id="1066" name="Прямая соединительная линия 1065"/>
          <p:cNvCxnSpPr>
            <a:endCxn id="1061" idx="7"/>
          </p:cNvCxnSpPr>
          <p:nvPr/>
        </p:nvCxnSpPr>
        <p:spPr>
          <a:xfrm flipH="1">
            <a:off x="5745518" y="3034482"/>
            <a:ext cx="914714" cy="331564"/>
          </a:xfrm>
          <a:prstGeom prst="line">
            <a:avLst/>
          </a:prstGeom>
          <a:ln w="28575" cmpd="sng"/>
        </p:spPr>
        <p:style>
          <a:lnRef idx="1">
            <a:schemeClr val="accent1"/>
          </a:lnRef>
          <a:fillRef idx="0">
            <a:schemeClr val="accent1"/>
          </a:fillRef>
          <a:effectRef idx="0">
            <a:schemeClr val="accent1"/>
          </a:effectRef>
          <a:fontRef idx="minor">
            <a:schemeClr val="tx1"/>
          </a:fontRef>
        </p:style>
      </p:cxnSp>
      <p:cxnSp>
        <p:nvCxnSpPr>
          <p:cNvPr id="1068" name="Прямая соединительная линия 1067"/>
          <p:cNvCxnSpPr>
            <a:stCxn id="1061" idx="4"/>
          </p:cNvCxnSpPr>
          <p:nvPr/>
        </p:nvCxnSpPr>
        <p:spPr>
          <a:xfrm>
            <a:off x="5664696" y="3577428"/>
            <a:ext cx="0" cy="3556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70" name="Прямая соединительная линия 1069"/>
          <p:cNvCxnSpPr>
            <a:stCxn id="1054" idx="3"/>
            <a:endCxn id="1052" idx="7"/>
          </p:cNvCxnSpPr>
          <p:nvPr/>
        </p:nvCxnSpPr>
        <p:spPr>
          <a:xfrm flipH="1">
            <a:off x="4551098" y="4144438"/>
            <a:ext cx="1042343" cy="3391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72" name="Прямая соединительная линия 1071"/>
          <p:cNvCxnSpPr>
            <a:stCxn id="1052" idx="4"/>
          </p:cNvCxnSpPr>
          <p:nvPr/>
        </p:nvCxnSpPr>
        <p:spPr>
          <a:xfrm>
            <a:off x="4470276" y="4694968"/>
            <a:ext cx="1080120" cy="2959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74" name="Прямая соединительная линия 1073"/>
          <p:cNvCxnSpPr>
            <a:endCxn id="1044" idx="7"/>
          </p:cNvCxnSpPr>
          <p:nvPr/>
        </p:nvCxnSpPr>
        <p:spPr>
          <a:xfrm flipH="1">
            <a:off x="4577405" y="4992985"/>
            <a:ext cx="972991" cy="27044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76" name="Прямая соединительная линия 1075"/>
          <p:cNvCxnSpPr>
            <a:stCxn id="1044" idx="4"/>
            <a:endCxn id="1039" idx="0"/>
          </p:cNvCxnSpPr>
          <p:nvPr/>
        </p:nvCxnSpPr>
        <p:spPr>
          <a:xfrm>
            <a:off x="4496583" y="5474809"/>
            <a:ext cx="19423" cy="11443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79" name="Прямая соединительная линия 1078"/>
          <p:cNvCxnSpPr/>
          <p:nvPr/>
        </p:nvCxnSpPr>
        <p:spPr>
          <a:xfrm>
            <a:off x="4592740" y="5836890"/>
            <a:ext cx="957656" cy="236215"/>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0640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0034" y="2786058"/>
            <a:ext cx="8305800" cy="1143000"/>
          </a:xfrm>
        </p:spPr>
        <p:txBody>
          <a:bodyPr>
            <a:normAutofit/>
          </a:bodyPr>
          <a:lstStyle/>
          <a:p>
            <a:pPr algn="ctr"/>
            <a:r>
              <a:rPr lang="ru-RU" sz="5400" b="1" dirty="0" smtClean="0"/>
              <a:t>Благодарю за внимание!</a:t>
            </a:r>
            <a:endParaRPr lang="ru-RU" sz="5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87" t="27408" r="13909" b="50932"/>
          <a:stretch/>
        </p:blipFill>
        <p:spPr bwMode="auto">
          <a:xfrm>
            <a:off x="0" y="-17884"/>
            <a:ext cx="91440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116632"/>
            <a:ext cx="8229600" cy="936104"/>
          </a:xfrm>
        </p:spPr>
        <p:txBody>
          <a:bodyPr>
            <a:normAutofit/>
          </a:bodyPr>
          <a:lstStyle/>
          <a:p>
            <a:pPr algn="ctr"/>
            <a:r>
              <a:rPr lang="ru-RU" sz="4800" b="1" dirty="0" smtClean="0">
                <a:solidFill>
                  <a:schemeClr val="bg1"/>
                </a:solidFill>
              </a:rPr>
              <a:t>Проблемы</a:t>
            </a:r>
            <a:endParaRPr lang="ru-RU" sz="4800" b="1" dirty="0">
              <a:solidFill>
                <a:schemeClr val="bg1"/>
              </a:solidFill>
            </a:endParaRPr>
          </a:p>
        </p:txBody>
      </p:sp>
      <p:sp>
        <p:nvSpPr>
          <p:cNvPr id="3" name="Объект 2"/>
          <p:cNvSpPr>
            <a:spLocks noGrp="1"/>
          </p:cNvSpPr>
          <p:nvPr>
            <p:ph idx="1"/>
          </p:nvPr>
        </p:nvSpPr>
        <p:spPr>
          <a:xfrm>
            <a:off x="518864" y="1855365"/>
            <a:ext cx="8229600" cy="4525963"/>
          </a:xfrm>
        </p:spPr>
        <p:txBody>
          <a:bodyPr anchor="ctr">
            <a:normAutofit/>
          </a:bodyPr>
          <a:lstStyle/>
          <a:p>
            <a:pPr>
              <a:spcBef>
                <a:spcPts val="1800"/>
              </a:spcBef>
              <a:spcAft>
                <a:spcPts val="1200"/>
              </a:spcAft>
            </a:pPr>
            <a:r>
              <a:rPr lang="ru-RU" sz="3600" dirty="0" smtClean="0"/>
              <a:t>Отсутствуют критерии эффективности профилактических программ</a:t>
            </a:r>
          </a:p>
          <a:p>
            <a:pPr>
              <a:spcBef>
                <a:spcPts val="1800"/>
              </a:spcBef>
              <a:spcAft>
                <a:spcPts val="1200"/>
              </a:spcAft>
            </a:pPr>
            <a:r>
              <a:rPr lang="ru-RU" sz="3600" dirty="0" smtClean="0"/>
              <a:t>Несоответствие интересов участников профилактики</a:t>
            </a:r>
          </a:p>
          <a:p>
            <a:pPr>
              <a:spcBef>
                <a:spcPts val="1800"/>
              </a:spcBef>
              <a:spcAft>
                <a:spcPts val="1200"/>
              </a:spcAft>
            </a:pPr>
            <a:r>
              <a:rPr lang="ru-RU" sz="3600" dirty="0" smtClean="0"/>
              <a:t>Низкая результативность</a:t>
            </a:r>
            <a:endParaRPr lang="ru-RU" sz="3600" dirty="0"/>
          </a:p>
        </p:txBody>
      </p:sp>
    </p:spTree>
    <p:extLst>
      <p:ext uri="{BB962C8B-B14F-4D97-AF65-F5344CB8AC3E}">
        <p14:creationId xmlns:p14="http://schemas.microsoft.com/office/powerpoint/2010/main" val="3776222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712" t="20939" r="23559" b="12496"/>
          <a:stretch/>
        </p:blipFill>
        <p:spPr bwMode="auto">
          <a:xfrm>
            <a:off x="1523950" y="83976"/>
            <a:ext cx="6534150" cy="66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вал 2"/>
          <p:cNvSpPr/>
          <p:nvPr/>
        </p:nvSpPr>
        <p:spPr>
          <a:xfrm>
            <a:off x="2987824" y="2132856"/>
            <a:ext cx="3528392" cy="2448272"/>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ru-RU" sz="3200" b="1" dirty="0">
              <a:effectLst/>
              <a:ea typeface="Calibri"/>
              <a:cs typeface="Times New Roman"/>
            </a:endParaRPr>
          </a:p>
        </p:txBody>
      </p:sp>
      <p:pic>
        <p:nvPicPr>
          <p:cNvPr id="1029" name="Picture 5" descr="C:\Documents and Settings\Пользователь\Рабочий стол\технологи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2879786" cy="27103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C:\Documents and Settings\Пользователь\Рабочий стол\воспитательная работа.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940152" y="435759"/>
            <a:ext cx="3082802" cy="2417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742568" y="2429828"/>
            <a:ext cx="4061680" cy="1791260"/>
          </a:xfrm>
          <a:prstGeom prst="rect">
            <a:avLst/>
          </a:prstGeom>
        </p:spPr>
        <p:txBody>
          <a:bodyPr wrap="square">
            <a:spAutoFit/>
          </a:bodyPr>
          <a:lstStyle/>
          <a:p>
            <a:pPr lvl="0" algn="ctr">
              <a:lnSpc>
                <a:spcPct val="115000"/>
              </a:lnSpc>
              <a:spcAft>
                <a:spcPts val="1000"/>
              </a:spcAft>
            </a:pPr>
            <a:r>
              <a:rPr lang="ru-RU" sz="3200" b="1" dirty="0">
                <a:solidFill>
                  <a:prstClr val="black"/>
                </a:solidFill>
                <a:ea typeface="Calibri"/>
                <a:cs typeface="Times New Roman"/>
              </a:rPr>
              <a:t>Система профилактической работы</a:t>
            </a:r>
          </a:p>
        </p:txBody>
      </p:sp>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4581129"/>
            <a:ext cx="3099895" cy="21602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2758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87" t="27408" r="13909" b="50932"/>
          <a:stretch/>
        </p:blipFill>
        <p:spPr bwMode="auto">
          <a:xfrm>
            <a:off x="0" y="-17884"/>
            <a:ext cx="91440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3"/>
          <p:cNvSpPr>
            <a:spLocks noGrp="1"/>
          </p:cNvSpPr>
          <p:nvPr>
            <p:ph type="title"/>
          </p:nvPr>
        </p:nvSpPr>
        <p:spPr>
          <a:xfrm>
            <a:off x="457200" y="116632"/>
            <a:ext cx="8229600" cy="772556"/>
          </a:xfrm>
        </p:spPr>
        <p:txBody>
          <a:bodyPr>
            <a:noAutofit/>
          </a:bodyPr>
          <a:lstStyle/>
          <a:p>
            <a:r>
              <a:rPr lang="ru-RU" b="1" dirty="0" smtClean="0">
                <a:solidFill>
                  <a:schemeClr val="bg1"/>
                </a:solidFill>
              </a:rPr>
              <a:t>Структура взаимодействия</a:t>
            </a:r>
            <a:endParaRPr lang="ru-RU" b="1" dirty="0">
              <a:solidFill>
                <a:schemeClr val="bg1"/>
              </a:solidFill>
            </a:endParaRPr>
          </a:p>
        </p:txBody>
      </p:sp>
      <p:grpSp>
        <p:nvGrpSpPr>
          <p:cNvPr id="5" name="Группа 9"/>
          <p:cNvGrpSpPr/>
          <p:nvPr/>
        </p:nvGrpSpPr>
        <p:grpSpPr>
          <a:xfrm>
            <a:off x="5037026" y="2295328"/>
            <a:ext cx="4032448" cy="3869976"/>
            <a:chOff x="4860032" y="961196"/>
            <a:chExt cx="4032448" cy="3869976"/>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363101"/>
              <a:ext cx="2251247" cy="2338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484" y="961196"/>
              <a:ext cx="2087996" cy="208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29340">
              <a:off x="6254162" y="2803126"/>
              <a:ext cx="2371655" cy="202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5115086" y="2189074"/>
              <a:ext cx="180020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a:solidFill>
                    <a:prstClr val="white"/>
                  </a:solidFill>
                </a:rPr>
                <a:t>Образовательная организация</a:t>
              </a:r>
            </a:p>
            <a:p>
              <a:pPr lvl="0" algn="ctr"/>
              <a:endParaRPr lang="ru-RU" b="1" dirty="0">
                <a:solidFill>
                  <a:prstClr val="white"/>
                </a:solidFill>
              </a:endParaRPr>
            </a:p>
          </p:txBody>
        </p:sp>
        <p:sp>
          <p:nvSpPr>
            <p:cNvPr id="14" name="Прямоугольник 13"/>
            <p:cNvSpPr/>
            <p:nvPr/>
          </p:nvSpPr>
          <p:spPr>
            <a:xfrm>
              <a:off x="6732240" y="3501008"/>
              <a:ext cx="151216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2">
                      <a:lumMod val="50000"/>
                    </a:schemeClr>
                  </a:solidFill>
                </a:rPr>
                <a:t>Семья</a:t>
              </a:r>
            </a:p>
          </p:txBody>
        </p:sp>
      </p:grpSp>
      <p:grpSp>
        <p:nvGrpSpPr>
          <p:cNvPr id="10" name="Группа 10"/>
          <p:cNvGrpSpPr/>
          <p:nvPr/>
        </p:nvGrpSpPr>
        <p:grpSpPr>
          <a:xfrm>
            <a:off x="357158" y="1714488"/>
            <a:ext cx="2245928" cy="1628957"/>
            <a:chOff x="327482" y="2141467"/>
            <a:chExt cx="1872208" cy="1628957"/>
          </a:xfrm>
        </p:grpSpPr>
        <p:sp>
          <p:nvSpPr>
            <p:cNvPr id="2" name="Блок-схема: ручное управление 1"/>
            <p:cNvSpPr/>
            <p:nvPr/>
          </p:nvSpPr>
          <p:spPr>
            <a:xfrm rot="10800000">
              <a:off x="327482" y="2141467"/>
              <a:ext cx="1872208" cy="1517236"/>
            </a:xfrm>
            <a:prstGeom prst="flowChartManualOperati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a:solidFill>
                  <a:schemeClr val="bg1"/>
                </a:solidFill>
              </a:endParaRPr>
            </a:p>
          </p:txBody>
        </p:sp>
        <p:sp>
          <p:nvSpPr>
            <p:cNvPr id="7" name="TextBox 6"/>
            <p:cNvSpPr txBox="1"/>
            <p:nvPr/>
          </p:nvSpPr>
          <p:spPr>
            <a:xfrm>
              <a:off x="508047" y="2570095"/>
              <a:ext cx="1532154" cy="1200329"/>
            </a:xfrm>
            <a:prstGeom prst="rect">
              <a:avLst/>
            </a:prstGeom>
            <a:noFill/>
          </p:spPr>
          <p:txBody>
            <a:bodyPr wrap="square" rtlCol="0">
              <a:spAutoFit/>
            </a:bodyPr>
            <a:lstStyle/>
            <a:p>
              <a:pPr algn="ctr"/>
              <a:r>
                <a:rPr lang="ru-RU" b="1" dirty="0" smtClean="0">
                  <a:solidFill>
                    <a:schemeClr val="bg1"/>
                  </a:solidFill>
                </a:rPr>
                <a:t>Образовательная организация</a:t>
              </a:r>
              <a:endParaRPr lang="ru-RU" b="1" dirty="0" smtClean="0">
                <a:solidFill>
                  <a:schemeClr val="bg1"/>
                </a:solidFill>
              </a:endParaRPr>
            </a:p>
            <a:p>
              <a:pPr algn="ctr"/>
              <a:endParaRPr lang="ru-RU" b="1" dirty="0">
                <a:solidFill>
                  <a:schemeClr val="bg1"/>
                </a:solidFill>
              </a:endParaRPr>
            </a:p>
          </p:txBody>
        </p:sp>
      </p:grpSp>
      <p:grpSp>
        <p:nvGrpSpPr>
          <p:cNvPr id="11" name="Группа 14"/>
          <p:cNvGrpSpPr/>
          <p:nvPr/>
        </p:nvGrpSpPr>
        <p:grpSpPr>
          <a:xfrm>
            <a:off x="323528" y="4921278"/>
            <a:ext cx="1584176" cy="1617240"/>
            <a:chOff x="2411760" y="3684904"/>
            <a:chExt cx="1584176" cy="1617240"/>
          </a:xfrm>
        </p:grpSpPr>
        <p:sp>
          <p:nvSpPr>
            <p:cNvPr id="6" name="Овал 5"/>
            <p:cNvSpPr/>
            <p:nvPr/>
          </p:nvSpPr>
          <p:spPr>
            <a:xfrm>
              <a:off x="2411760" y="3684904"/>
              <a:ext cx="1584176" cy="161724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a:solidFill>
                  <a:schemeClr val="bg1"/>
                </a:solidFill>
              </a:endParaRPr>
            </a:p>
          </p:txBody>
        </p:sp>
        <p:sp>
          <p:nvSpPr>
            <p:cNvPr id="8" name="TextBox 7"/>
            <p:cNvSpPr txBox="1"/>
            <p:nvPr/>
          </p:nvSpPr>
          <p:spPr>
            <a:xfrm>
              <a:off x="2661998" y="4245088"/>
              <a:ext cx="1167884" cy="523220"/>
            </a:xfrm>
            <a:prstGeom prst="rect">
              <a:avLst/>
            </a:prstGeom>
            <a:noFill/>
          </p:spPr>
          <p:txBody>
            <a:bodyPr wrap="none" rtlCol="0">
              <a:spAutoFit/>
            </a:bodyPr>
            <a:lstStyle/>
            <a:p>
              <a:r>
                <a:rPr lang="ru-RU" sz="2800" b="1" dirty="0" smtClean="0">
                  <a:solidFill>
                    <a:schemeClr val="bg1"/>
                  </a:solidFill>
                </a:rPr>
                <a:t>Семья</a:t>
              </a:r>
              <a:endParaRPr lang="ru-RU" sz="2800" b="1" dirty="0">
                <a:solidFill>
                  <a:schemeClr val="bg1"/>
                </a:solidFill>
              </a:endParaRPr>
            </a:p>
          </p:txBody>
        </p:sp>
      </p:grpSp>
      <p:grpSp>
        <p:nvGrpSpPr>
          <p:cNvPr id="12" name="Группа 15"/>
          <p:cNvGrpSpPr/>
          <p:nvPr/>
        </p:nvGrpSpPr>
        <p:grpSpPr>
          <a:xfrm>
            <a:off x="2047976" y="3717032"/>
            <a:ext cx="1707232" cy="1629622"/>
            <a:chOff x="560512" y="4581128"/>
            <a:chExt cx="1707232" cy="1629622"/>
          </a:xfrm>
        </p:grpSpPr>
        <p:sp>
          <p:nvSpPr>
            <p:cNvPr id="3" name="Блок-схема: задержка 2"/>
            <p:cNvSpPr/>
            <p:nvPr/>
          </p:nvSpPr>
          <p:spPr>
            <a:xfrm rot="16200000">
              <a:off x="599317" y="4542323"/>
              <a:ext cx="1629622" cy="1707232"/>
            </a:xfrm>
            <a:prstGeom prst="flowChartDelay">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a:solidFill>
                  <a:schemeClr val="bg1"/>
                </a:solidFill>
              </a:endParaRPr>
            </a:p>
          </p:txBody>
        </p:sp>
        <p:sp>
          <p:nvSpPr>
            <p:cNvPr id="9" name="TextBox 8"/>
            <p:cNvSpPr txBox="1"/>
            <p:nvPr/>
          </p:nvSpPr>
          <p:spPr>
            <a:xfrm>
              <a:off x="673673" y="5292644"/>
              <a:ext cx="1491177" cy="523220"/>
            </a:xfrm>
            <a:prstGeom prst="rect">
              <a:avLst/>
            </a:prstGeom>
            <a:noFill/>
          </p:spPr>
          <p:txBody>
            <a:bodyPr wrap="none" rtlCol="0">
              <a:spAutoFit/>
            </a:bodyPr>
            <a:lstStyle/>
            <a:p>
              <a:r>
                <a:rPr lang="ru-RU" sz="2800" b="1" dirty="0" smtClean="0">
                  <a:solidFill>
                    <a:schemeClr val="bg1"/>
                  </a:solidFill>
                </a:rPr>
                <a:t>Ребенок</a:t>
              </a:r>
              <a:endParaRPr lang="ru-RU" sz="2800" b="1" dirty="0">
                <a:solidFill>
                  <a:schemeClr val="bg1"/>
                </a:solidFill>
              </a:endParaRPr>
            </a:p>
          </p:txBody>
        </p:sp>
      </p:grpSp>
      <p:cxnSp>
        <p:nvCxnSpPr>
          <p:cNvPr id="20" name="Прямая соединительная линия 19"/>
          <p:cNvCxnSpPr/>
          <p:nvPr/>
        </p:nvCxnSpPr>
        <p:spPr>
          <a:xfrm>
            <a:off x="3967758" y="1484784"/>
            <a:ext cx="859296" cy="1550706"/>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Прямая соединительная линия 21"/>
          <p:cNvCxnSpPr/>
          <p:nvPr/>
        </p:nvCxnSpPr>
        <p:spPr>
          <a:xfrm flipH="1">
            <a:off x="4139952" y="3035490"/>
            <a:ext cx="687102" cy="1661369"/>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Прямая соединительная линия 24"/>
          <p:cNvCxnSpPr/>
          <p:nvPr/>
        </p:nvCxnSpPr>
        <p:spPr>
          <a:xfrm>
            <a:off x="4139952" y="4619116"/>
            <a:ext cx="897074" cy="1906228"/>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32366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501122" cy="1011222"/>
          </a:xfrm>
        </p:spPr>
        <p:txBody>
          <a:bodyPr>
            <a:normAutofit fontScale="90000"/>
          </a:bodyPr>
          <a:lstStyle/>
          <a:p>
            <a:r>
              <a:rPr lang="ru-RU" sz="4000" b="1" dirty="0" smtClean="0"/>
              <a:t>Ключевые изменения системы профилактики социального сиротства</a:t>
            </a:r>
            <a:endParaRPr lang="ru-RU" sz="4000" dirty="0"/>
          </a:p>
        </p:txBody>
      </p:sp>
      <p:sp>
        <p:nvSpPr>
          <p:cNvPr id="3" name="Прямоугольник с двумя скругленными противолежащими углами 2"/>
          <p:cNvSpPr/>
          <p:nvPr/>
        </p:nvSpPr>
        <p:spPr>
          <a:xfrm>
            <a:off x="428596" y="1571612"/>
            <a:ext cx="8358246" cy="71438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r>
              <a:rPr lang="ru-RU" sz="2800" dirty="0" smtClean="0"/>
              <a:t>изменение критериев выявления </a:t>
            </a:r>
          </a:p>
          <a:p>
            <a:endParaRPr lang="ru-RU" dirty="0" smtClean="0"/>
          </a:p>
        </p:txBody>
      </p:sp>
      <p:sp>
        <p:nvSpPr>
          <p:cNvPr id="4" name="Прямоугольник с двумя скругленными противолежащими углами 3"/>
          <p:cNvSpPr/>
          <p:nvPr/>
        </p:nvSpPr>
        <p:spPr>
          <a:xfrm>
            <a:off x="428596" y="2500306"/>
            <a:ext cx="8358246" cy="785818"/>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r>
              <a:rPr lang="ru-RU" sz="2800" dirty="0" smtClean="0"/>
              <a:t>изменение механизмов выявления </a:t>
            </a:r>
          </a:p>
          <a:p>
            <a:endParaRPr lang="ru-RU" dirty="0" smtClean="0"/>
          </a:p>
        </p:txBody>
      </p:sp>
      <p:sp>
        <p:nvSpPr>
          <p:cNvPr id="5" name="Прямоугольник с двумя скругленными противолежащими углами 4"/>
          <p:cNvSpPr/>
          <p:nvPr/>
        </p:nvSpPr>
        <p:spPr>
          <a:xfrm>
            <a:off x="428596" y="3500438"/>
            <a:ext cx="8358246" cy="928694"/>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smtClean="0"/>
              <a:t>изменение технологий оценки поступивших сигналов </a:t>
            </a:r>
            <a:endParaRPr lang="ru-RU" sz="2800" dirty="0"/>
          </a:p>
        </p:txBody>
      </p:sp>
      <p:sp>
        <p:nvSpPr>
          <p:cNvPr id="6" name="Прямоугольник с двумя скругленными противолежащими углами 5"/>
          <p:cNvSpPr/>
          <p:nvPr/>
        </p:nvSpPr>
        <p:spPr>
          <a:xfrm>
            <a:off x="428596" y="4714884"/>
            <a:ext cx="8358246" cy="785818"/>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r>
              <a:rPr lang="ru-RU" sz="2800" dirty="0" smtClean="0"/>
              <a:t>изменение системы межведомственного взаимодействия </a:t>
            </a:r>
          </a:p>
          <a:p>
            <a:endParaRPr lang="ru-RU" dirty="0" smtClean="0"/>
          </a:p>
        </p:txBody>
      </p:sp>
      <p:sp>
        <p:nvSpPr>
          <p:cNvPr id="7" name="Прямоугольник с двумя скругленными противолежащими углами 6"/>
          <p:cNvSpPr/>
          <p:nvPr/>
        </p:nvSpPr>
        <p:spPr>
          <a:xfrm>
            <a:off x="428596" y="5857892"/>
            <a:ext cx="8358246" cy="785818"/>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r>
              <a:rPr lang="ru-RU" sz="2800" dirty="0" smtClean="0"/>
              <a:t>изменение подхода в работе с семьей </a:t>
            </a:r>
          </a:p>
          <a:p>
            <a:endParaRPr lang="ru-RU"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3100" b="1" dirty="0" smtClean="0"/>
              <a:t>Особенности решаемой задачи формируют особенности профессиональной среды</a:t>
            </a:r>
            <a:endParaRPr lang="ru-RU" sz="3100" b="1" dirty="0"/>
          </a:p>
        </p:txBody>
      </p:sp>
      <p:sp>
        <p:nvSpPr>
          <p:cNvPr id="4" name="Прямоугольник 3"/>
          <p:cNvSpPr/>
          <p:nvPr/>
        </p:nvSpPr>
        <p:spPr>
          <a:xfrm>
            <a:off x="571472" y="2071678"/>
            <a:ext cx="7858180" cy="3816429"/>
          </a:xfrm>
          <a:prstGeom prst="rect">
            <a:avLst/>
          </a:prstGeom>
        </p:spPr>
        <p:txBody>
          <a:bodyPr wrap="square">
            <a:spAutoFit/>
          </a:bodyPr>
          <a:lstStyle/>
          <a:p>
            <a:endParaRPr lang="ru-RU" dirty="0" smtClean="0"/>
          </a:p>
          <a:p>
            <a:r>
              <a:rPr lang="ru-RU" sz="3200" b="1" dirty="0" smtClean="0"/>
              <a:t>Содержательные </a:t>
            </a:r>
          </a:p>
          <a:p>
            <a:r>
              <a:rPr lang="ru-RU" sz="3200" dirty="0" smtClean="0"/>
              <a:t>–задачи специалиста </a:t>
            </a:r>
          </a:p>
          <a:p>
            <a:r>
              <a:rPr lang="ru-RU" sz="3200" dirty="0" smtClean="0"/>
              <a:t>–пакет услуг (нацеленных на поддержку и развитие семьи и укрепление родительской роли) </a:t>
            </a:r>
          </a:p>
          <a:p>
            <a:r>
              <a:rPr lang="ru-RU" sz="3200" dirty="0" smtClean="0"/>
              <a:t>–отношения специалист - клиент (партнерские)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71472" y="428604"/>
            <a:ext cx="7772400" cy="642942"/>
          </a:xfrm>
        </p:spPr>
        <p:txBody>
          <a:bodyPr/>
          <a:lstStyle/>
          <a:p>
            <a:pPr algn="ctr"/>
            <a:r>
              <a:rPr lang="ru-RU" sz="4000" dirty="0" smtClean="0">
                <a:solidFill>
                  <a:schemeClr val="bg1"/>
                </a:solidFill>
                <a:effectLst/>
              </a:rPr>
              <a:t>Принципы ведения случая</a:t>
            </a:r>
            <a:endParaRPr lang="ru-RU" sz="4000" dirty="0">
              <a:solidFill>
                <a:schemeClr val="bg1"/>
              </a:solidFill>
              <a:effectLst/>
            </a:endParaRPr>
          </a:p>
        </p:txBody>
      </p:sp>
      <p:sp>
        <p:nvSpPr>
          <p:cNvPr id="4" name="Текст 3"/>
          <p:cNvSpPr>
            <a:spLocks noGrp="1"/>
          </p:cNvSpPr>
          <p:nvPr>
            <p:ph type="body" idx="1"/>
          </p:nvPr>
        </p:nvSpPr>
        <p:spPr>
          <a:xfrm>
            <a:off x="214282" y="1214422"/>
            <a:ext cx="7858180" cy="5643578"/>
          </a:xfrm>
        </p:spPr>
        <p:txBody>
          <a:bodyPr>
            <a:normAutofit fontScale="92500"/>
          </a:bodyPr>
          <a:lstStyle/>
          <a:p>
            <a:pPr>
              <a:lnSpc>
                <a:spcPct val="150000"/>
              </a:lnSpc>
              <a:buFont typeface="Arial" pitchFamily="34" charset="0"/>
              <a:buChar char="•"/>
            </a:pPr>
            <a:r>
              <a:rPr lang="ru-RU" altLang="ru-RU" sz="2000" dirty="0" smtClean="0">
                <a:solidFill>
                  <a:schemeClr val="bg1"/>
                </a:solidFill>
              </a:rPr>
              <a:t> </a:t>
            </a:r>
            <a:r>
              <a:rPr lang="ru-RU" altLang="ru-RU" sz="2400" dirty="0" smtClean="0">
                <a:solidFill>
                  <a:schemeClr val="bg1"/>
                </a:solidFill>
              </a:rPr>
              <a:t>Активное  участие  клиента в ведении случая и развитие собственного потенциала клиента.</a:t>
            </a:r>
          </a:p>
          <a:p>
            <a:pPr>
              <a:lnSpc>
                <a:spcPct val="150000"/>
              </a:lnSpc>
              <a:buFont typeface="Arial" pitchFamily="34" charset="0"/>
              <a:buChar char="•"/>
            </a:pPr>
            <a:r>
              <a:rPr lang="ru-RU" altLang="ru-RU" sz="2400" dirty="0" smtClean="0">
                <a:solidFill>
                  <a:schemeClr val="bg1"/>
                </a:solidFill>
              </a:rPr>
              <a:t> Эффективный обмен информацией по ведению случая.</a:t>
            </a:r>
          </a:p>
          <a:p>
            <a:pPr>
              <a:lnSpc>
                <a:spcPct val="150000"/>
              </a:lnSpc>
              <a:buFont typeface="Arial" pitchFamily="34" charset="0"/>
              <a:buChar char="•"/>
            </a:pPr>
            <a:r>
              <a:rPr lang="ru-RU" altLang="ru-RU" sz="2400" dirty="0" smtClean="0">
                <a:solidFill>
                  <a:schemeClr val="bg1"/>
                </a:solidFill>
              </a:rPr>
              <a:t> Последовательность и преемственность в соблюдении этапов оказания помощи.</a:t>
            </a:r>
          </a:p>
          <a:p>
            <a:pPr>
              <a:lnSpc>
                <a:spcPct val="150000"/>
              </a:lnSpc>
              <a:buFont typeface="Arial" pitchFamily="34" charset="0"/>
              <a:buChar char="•"/>
            </a:pPr>
            <a:r>
              <a:rPr lang="ru-RU" altLang="ru-RU" sz="2400" dirty="0" smtClean="0">
                <a:solidFill>
                  <a:schemeClr val="bg1"/>
                </a:solidFill>
              </a:rPr>
              <a:t> Индивидуальная ответственность специалиста за случай.</a:t>
            </a:r>
          </a:p>
          <a:p>
            <a:pPr>
              <a:lnSpc>
                <a:spcPct val="150000"/>
              </a:lnSpc>
              <a:buFont typeface="Arial" pitchFamily="34" charset="0"/>
              <a:buChar char="•"/>
            </a:pPr>
            <a:r>
              <a:rPr lang="ru-RU" altLang="ru-RU" sz="2400" dirty="0" smtClean="0">
                <a:solidFill>
                  <a:schemeClr val="bg1"/>
                </a:solidFill>
              </a:rPr>
              <a:t> Полноценное использование общественных ресурсов и минимизация затрат.</a:t>
            </a:r>
          </a:p>
          <a:p>
            <a:pPr>
              <a:lnSpc>
                <a:spcPct val="150000"/>
              </a:lnSpc>
              <a:buFont typeface="Arial" pitchFamily="34" charset="0"/>
              <a:buChar char="•"/>
            </a:pPr>
            <a:r>
              <a:rPr lang="ru-RU" altLang="ru-RU" sz="2400" dirty="0" smtClean="0">
                <a:solidFill>
                  <a:schemeClr val="bg1"/>
                </a:solidFill>
              </a:rPr>
              <a:t> Постоянная оценка качества и эффективности оказываемой помощи.</a:t>
            </a:r>
          </a:p>
          <a:p>
            <a:endParaRPr lang="ru-RU" dirty="0"/>
          </a:p>
        </p:txBody>
      </p:sp>
      <p:sp>
        <p:nvSpPr>
          <p:cNvPr id="5" name="Прямоугольник 4"/>
          <p:cNvSpPr/>
          <p:nvPr/>
        </p:nvSpPr>
        <p:spPr>
          <a:xfrm>
            <a:off x="7858148" y="1571612"/>
            <a:ext cx="1071570" cy="4708981"/>
          </a:xfrm>
          <a:prstGeom prst="rect">
            <a:avLst/>
          </a:prstGeom>
        </p:spPr>
        <p:txBody>
          <a:bodyPr wrap="square">
            <a:spAutoFit/>
          </a:bodyPr>
          <a:lstStyle/>
          <a:p>
            <a:r>
              <a:rPr lang="ru-RU" altLang="ru-RU" sz="30000" b="1" dirty="0" smtClean="0">
                <a:solidFill>
                  <a:srgbClr val="FF0000"/>
                </a:solidFill>
              </a:rPr>
              <a:t>!</a:t>
            </a:r>
            <a:endParaRPr lang="ru-RU" altLang="ru-RU" sz="30000" b="1" dirty="0">
              <a:solidFill>
                <a:srgbClr val="FF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531</TotalTime>
  <Words>989</Words>
  <Application>Microsoft Office PowerPoint</Application>
  <PresentationFormat>Экран (4:3)</PresentationFormat>
  <Paragraphs>154</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Поток</vt:lpstr>
      <vt:lpstr>Презентация PowerPoint</vt:lpstr>
      <vt:lpstr>Особенности развития технологий работы с семейным неблагополучием</vt:lpstr>
      <vt:lpstr>Изменение методологического подхода</vt:lpstr>
      <vt:lpstr>Проблемы</vt:lpstr>
      <vt:lpstr>Презентация PowerPoint</vt:lpstr>
      <vt:lpstr>Структура взаимодействия</vt:lpstr>
      <vt:lpstr>Ключевые изменения системы профилактики социального сиротства</vt:lpstr>
      <vt:lpstr>Особенности решаемой задачи формируют особенности профессиональной среды</vt:lpstr>
      <vt:lpstr>Принципы ведения случая</vt:lpstr>
      <vt:lpstr>Жестокое обращение с ребёнком</vt:lpstr>
      <vt:lpstr> Уголовный кодекс РФ.  Физическое насилие. Статья 111. Умышленное причинение тяжкого вреда. Статья 112. Умышленное причинение средней тяжести вреда здоровью. Статья 115. Умышленное причинение легкого вреда здоровью Статья 117. Истязание. Статья 116. Побои. (декриминализована 25 января 2016 г.) Статья 125. Оставление в опасности. Сексуальное насилие. Статья 131. Изнасилование. Статья 132. Насильственные действия сексуального характера. Статья 133. Понуждение к действиям сексуального характера. Статья 134. Половое сношение и иные действия сексуального характера  с лицом. Не достигшим 16 лет. Статья 135. Развратные действия. Статья 240. Вовлечение в занятие проституцией. Статья 242.1. Изготовление и оборот материалов или предметов с порнографическими изображениями несовершеннолетних.</vt:lpstr>
      <vt:lpstr>     </vt:lpstr>
      <vt:lpstr>Семейный кодекс РФ.  Статья 54. право ребенка жить и воспитываться в семье Статья 55. Право ребенка на общение с родителями и другими родственниками Статья 56. Право ребенка не защиту Статья 57. Право ребенка выражать свое мнение Статья 60 Имущественные права ребенка Статья 65. осуществление родительских прав Статья 80. Обязанности родителей по содержанию несовершеннолетних детей.</vt:lpstr>
      <vt:lpstr> Закон об образовании в Российской Федерации N 273-ФЗ 2015 </vt:lpstr>
      <vt:lpstr>Психологическое понимание</vt:lpstr>
      <vt:lpstr>Раннее выявление семейного неблагополучия – установление порядка выявления детей с признаками жестокого обращения, порядка передачи этой информации</vt:lpstr>
      <vt:lpstr>Оценка потребностей ребенка и семьи</vt:lpstr>
      <vt:lpstr>Основная цель</vt:lpstr>
      <vt:lpstr>Единая форма оценки  ребенка и семьи (ЕФОРС)</vt:lpstr>
      <vt:lpstr>Презентация PowerPoint</vt:lpstr>
      <vt:lpstr>ЕФОРС - ориентирована на конкретного ребенка и должна оформляться на каждого ребенка в семье. Она позволяет собрать разностороннюю информацию о ребенке и семье, оставляя при этом в центре внимания потребности ребенка.   Применение ЕФОРС помогает специалистам принять обоснованное решение по оказанию помощи, гарантирующее обеспечение наилучших интересов ребенка. </vt:lpstr>
      <vt:lpstr>Когда заполняется ЕФРОС?</vt:lpstr>
      <vt:lpstr>Кто оформляет ЕФОРС?</vt:lpstr>
      <vt:lpstr>В процессе проведения оценки ребенка рекомендуется использовать вспомогательные инструменты:  - генограмма - экокарта (карта социальной сети) - методы сбора информации (интервью, беседа, наблюдение и т.п.)   </vt:lpstr>
      <vt:lpstr>Генограмма - это схематическое изображение структуры семьи, выполненное с использованием специальных символов. Генограмма создает визуальное представление о семье, ее окружении, членах и родственных связях.</vt:lpstr>
      <vt:lpstr>Экокарта</vt:lpstr>
      <vt:lpstr>Три варианта ответа:</vt:lpstr>
      <vt:lpstr>    Как анализировать получаемую информацию?</vt:lpstr>
      <vt:lpstr>Уровень функционирования семьи  — насколько семья справляется с задачами по воспитанию ребенка, которые перед ней стоят, и насколько взрослые предоставляют ребенку все не­обходимое для его полноценного развития.</vt:lpstr>
      <vt:lpstr>Критерии выбора уровня функционирования семьи. </vt:lpstr>
      <vt:lpstr>Сводная таблица результатов оценки</vt:lpstr>
      <vt:lpstr>Благодарю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казенное учреждение Администрации муниципального образования «Город Архангельск» «Городской центр экспертизы. мониторинга, психолого-педагогического, информационно-методического сопровождения «ЛЕДА»   УЧЕБНЫЙ МОДУЛЬ  «Технология ведения случая. Раннее выявление семейного неблагополучия»</dc:title>
  <dc:creator>Сотрудник</dc:creator>
  <cp:lastModifiedBy>Сотрудник</cp:lastModifiedBy>
  <cp:revision>38</cp:revision>
  <dcterms:created xsi:type="dcterms:W3CDTF">2016-04-12T08:46:35Z</dcterms:created>
  <dcterms:modified xsi:type="dcterms:W3CDTF">2016-09-23T08:03:42Z</dcterms:modified>
</cp:coreProperties>
</file>