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58" r:id="rId6"/>
    <p:sldId id="260" r:id="rId7"/>
    <p:sldId id="261" r:id="rId8"/>
    <p:sldId id="263" r:id="rId9"/>
    <p:sldId id="262" r:id="rId10"/>
    <p:sldId id="271" r:id="rId11"/>
    <p:sldId id="268" r:id="rId12"/>
    <p:sldId id="269" r:id="rId13"/>
    <p:sldId id="270" r:id="rId14"/>
    <p:sldId id="272" r:id="rId15"/>
    <p:sldId id="275" r:id="rId16"/>
    <p:sldId id="264" r:id="rId17"/>
    <p:sldId id="266" r:id="rId18"/>
    <p:sldId id="274" r:id="rId19"/>
    <p:sldId id="277" r:id="rId20"/>
    <p:sldId id="278" r:id="rId21"/>
    <p:sldId id="279" r:id="rId22"/>
    <p:sldId id="280" r:id="rId23"/>
    <p:sldId id="281" r:id="rId24"/>
    <p:sldId id="273" r:id="rId25"/>
    <p:sldId id="276" r:id="rId2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972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4D853-2265-4D47-B5F7-C8D2D115C034}" type="doc">
      <dgm:prSet loTypeId="urn:microsoft.com/office/officeart/2005/8/layout/vList6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143B75C-F0CC-4102-AE50-C6F6D281413E}">
      <dgm:prSet phldrT="[Текст]"/>
      <dgm:spPr/>
      <dgm:t>
        <a:bodyPr/>
        <a:lstStyle/>
        <a:p>
          <a:r>
            <a:rPr lang="ru-RU" i="1" dirty="0" smtClean="0"/>
            <a:t>МКБ-10</a:t>
          </a:r>
          <a:endParaRPr lang="ru-RU" i="1" dirty="0"/>
        </a:p>
      </dgm:t>
    </dgm:pt>
    <dgm:pt modelId="{5B46B34E-0878-45D6-8C68-89D1E187174E}" type="parTrans" cxnId="{7095118C-57C9-43D0-8029-FC5AA8E2EE9B}">
      <dgm:prSet/>
      <dgm:spPr/>
      <dgm:t>
        <a:bodyPr/>
        <a:lstStyle/>
        <a:p>
          <a:endParaRPr lang="ru-RU"/>
        </a:p>
      </dgm:t>
    </dgm:pt>
    <dgm:pt modelId="{AA26367D-A71B-48AF-A021-1DE28B0AC0AA}" type="sibTrans" cxnId="{7095118C-57C9-43D0-8029-FC5AA8E2EE9B}">
      <dgm:prSet/>
      <dgm:spPr/>
      <dgm:t>
        <a:bodyPr/>
        <a:lstStyle/>
        <a:p>
          <a:endParaRPr lang="ru-RU"/>
        </a:p>
      </dgm:t>
    </dgm:pt>
    <dgm:pt modelId="{5AED8E43-7314-464B-8ADB-284C0A093BBF}">
      <dgm:prSet/>
      <dgm:spPr/>
      <dgm:t>
        <a:bodyPr/>
        <a:lstStyle/>
        <a:p>
          <a:r>
            <a:rPr lang="en-US" dirty="0"/>
            <a:t>F84- </a:t>
          </a:r>
          <a:r>
            <a:rPr lang="ru-RU" dirty="0" err="1"/>
            <a:t>первазивные</a:t>
          </a:r>
          <a:r>
            <a:rPr lang="ru-RU" dirty="0"/>
            <a:t> расстройства психического развития</a:t>
          </a:r>
        </a:p>
      </dgm:t>
    </dgm:pt>
    <dgm:pt modelId="{F0EBE028-FCCC-45AB-A79C-8B5429846815}" type="parTrans" cxnId="{C734D598-715E-480F-A45E-7B13B7989BC9}">
      <dgm:prSet/>
      <dgm:spPr/>
      <dgm:t>
        <a:bodyPr/>
        <a:lstStyle/>
        <a:p>
          <a:endParaRPr lang="ru-RU"/>
        </a:p>
      </dgm:t>
    </dgm:pt>
    <dgm:pt modelId="{D888F1C1-665D-4D9E-A98F-39C4A0D7DA31}" type="sibTrans" cxnId="{C734D598-715E-480F-A45E-7B13B7989BC9}">
      <dgm:prSet/>
      <dgm:spPr/>
      <dgm:t>
        <a:bodyPr/>
        <a:lstStyle/>
        <a:p>
          <a:endParaRPr lang="ru-RU"/>
        </a:p>
      </dgm:t>
    </dgm:pt>
    <dgm:pt modelId="{50403BBD-8B9A-45F7-8095-FEE6782075E9}">
      <dgm:prSet/>
      <dgm:spPr/>
      <dgm:t>
        <a:bodyPr/>
        <a:lstStyle/>
        <a:p>
          <a:r>
            <a:rPr lang="en-US" dirty="0"/>
            <a:t>F84.0</a:t>
          </a:r>
          <a:r>
            <a:rPr lang="ru-RU" dirty="0"/>
            <a:t> </a:t>
          </a:r>
          <a:r>
            <a:rPr lang="en-US" dirty="0"/>
            <a:t>- </a:t>
          </a:r>
          <a:r>
            <a:rPr lang="ru-RU" u="sng" dirty="0"/>
            <a:t>детский аутизм</a:t>
          </a:r>
        </a:p>
      </dgm:t>
    </dgm:pt>
    <dgm:pt modelId="{9E8578B3-EB15-4A7B-8342-BA102FF1776B}" type="parTrans" cxnId="{D7DA0A30-4646-40FD-9B6F-FCA93ADACCA0}">
      <dgm:prSet/>
      <dgm:spPr/>
      <dgm:t>
        <a:bodyPr/>
        <a:lstStyle/>
        <a:p>
          <a:endParaRPr lang="ru-RU"/>
        </a:p>
      </dgm:t>
    </dgm:pt>
    <dgm:pt modelId="{6A7853A8-C5CD-448D-93C6-B1BC4151088F}" type="sibTrans" cxnId="{D7DA0A30-4646-40FD-9B6F-FCA93ADACCA0}">
      <dgm:prSet/>
      <dgm:spPr/>
      <dgm:t>
        <a:bodyPr/>
        <a:lstStyle/>
        <a:p>
          <a:endParaRPr lang="ru-RU"/>
        </a:p>
      </dgm:t>
    </dgm:pt>
    <dgm:pt modelId="{2B90FC37-E963-4001-929B-D68049354791}">
      <dgm:prSet/>
      <dgm:spPr/>
      <dgm:t>
        <a:bodyPr/>
        <a:lstStyle/>
        <a:p>
          <a:r>
            <a:rPr lang="en-US" dirty="0"/>
            <a:t>F</a:t>
          </a:r>
          <a:r>
            <a:rPr lang="ru-RU" dirty="0"/>
            <a:t>84.1 - атипичный аутизм</a:t>
          </a:r>
        </a:p>
      </dgm:t>
    </dgm:pt>
    <dgm:pt modelId="{6048E07C-F93D-434F-98FA-159D61247A91}" type="parTrans" cxnId="{9475AC57-2FA8-4251-AB81-6403EAF6043A}">
      <dgm:prSet/>
      <dgm:spPr/>
      <dgm:t>
        <a:bodyPr/>
        <a:lstStyle/>
        <a:p>
          <a:endParaRPr lang="ru-RU"/>
        </a:p>
      </dgm:t>
    </dgm:pt>
    <dgm:pt modelId="{58DD137C-686A-45EA-A3BE-DD4E23EE02B0}" type="sibTrans" cxnId="{9475AC57-2FA8-4251-AB81-6403EAF6043A}">
      <dgm:prSet/>
      <dgm:spPr/>
      <dgm:t>
        <a:bodyPr/>
        <a:lstStyle/>
        <a:p>
          <a:endParaRPr lang="ru-RU"/>
        </a:p>
      </dgm:t>
    </dgm:pt>
    <dgm:pt modelId="{6F08B43A-9582-416A-B8FE-94D3D39538EF}">
      <dgm:prSet/>
      <dgm:spPr/>
      <dgm:t>
        <a:bodyPr/>
        <a:lstStyle/>
        <a:p>
          <a:r>
            <a:rPr lang="en-US" dirty="0"/>
            <a:t>F84.</a:t>
          </a:r>
          <a:r>
            <a:rPr lang="ru-RU" dirty="0"/>
            <a:t>2 - синдром </a:t>
          </a:r>
          <a:r>
            <a:rPr lang="ru-RU" dirty="0" err="1"/>
            <a:t>Ретта</a:t>
          </a:r>
          <a:endParaRPr lang="ru-RU" dirty="0"/>
        </a:p>
      </dgm:t>
    </dgm:pt>
    <dgm:pt modelId="{7E7ED801-568B-4144-BA12-012B12E66DF8}" type="parTrans" cxnId="{01F59E77-404E-4F50-9CBF-FC6BCA148688}">
      <dgm:prSet/>
      <dgm:spPr/>
      <dgm:t>
        <a:bodyPr/>
        <a:lstStyle/>
        <a:p>
          <a:endParaRPr lang="ru-RU"/>
        </a:p>
      </dgm:t>
    </dgm:pt>
    <dgm:pt modelId="{073F4034-3E96-4BD8-8B29-1DCBAF740FD8}" type="sibTrans" cxnId="{01F59E77-404E-4F50-9CBF-FC6BCA148688}">
      <dgm:prSet/>
      <dgm:spPr/>
      <dgm:t>
        <a:bodyPr/>
        <a:lstStyle/>
        <a:p>
          <a:endParaRPr lang="ru-RU"/>
        </a:p>
      </dgm:t>
    </dgm:pt>
    <dgm:pt modelId="{72751187-BD47-432C-9755-D6DE49421F2B}">
      <dgm:prSet/>
      <dgm:spPr/>
      <dgm:t>
        <a:bodyPr/>
        <a:lstStyle/>
        <a:p>
          <a:r>
            <a:rPr lang="en-US" dirty="0"/>
            <a:t>F84.</a:t>
          </a:r>
          <a:r>
            <a:rPr lang="ru-RU" dirty="0"/>
            <a:t>3 - другие </a:t>
          </a:r>
          <a:r>
            <a:rPr lang="ru-RU" dirty="0" err="1"/>
            <a:t>дезинтегративные</a:t>
          </a:r>
          <a:r>
            <a:rPr lang="ru-RU" dirty="0"/>
            <a:t> расстройства детского возраста</a:t>
          </a:r>
        </a:p>
      </dgm:t>
    </dgm:pt>
    <dgm:pt modelId="{FDA63BC3-D81F-42AE-AD7A-5FD2F9DAE486}" type="parTrans" cxnId="{017FDEE5-A3E7-48A0-9A7D-3228A3D7A8F8}">
      <dgm:prSet/>
      <dgm:spPr/>
      <dgm:t>
        <a:bodyPr/>
        <a:lstStyle/>
        <a:p>
          <a:endParaRPr lang="ru-RU"/>
        </a:p>
      </dgm:t>
    </dgm:pt>
    <dgm:pt modelId="{52CF73CD-DB67-4BB9-A98E-E080EA7B7523}" type="sibTrans" cxnId="{017FDEE5-A3E7-48A0-9A7D-3228A3D7A8F8}">
      <dgm:prSet/>
      <dgm:spPr/>
      <dgm:t>
        <a:bodyPr/>
        <a:lstStyle/>
        <a:p>
          <a:endParaRPr lang="ru-RU"/>
        </a:p>
      </dgm:t>
    </dgm:pt>
    <dgm:pt modelId="{A33A9FF1-398C-4135-9385-AA7132B7C222}">
      <dgm:prSet/>
      <dgm:spPr/>
      <dgm:t>
        <a:bodyPr/>
        <a:lstStyle/>
        <a:p>
          <a:r>
            <a:rPr lang="en-US" dirty="0"/>
            <a:t>F84.</a:t>
          </a:r>
          <a:r>
            <a:rPr lang="ru-RU" dirty="0"/>
            <a:t>4 - </a:t>
          </a:r>
          <a:r>
            <a:rPr lang="ru-RU" dirty="0" err="1"/>
            <a:t>гиперактивное</a:t>
          </a:r>
          <a:r>
            <a:rPr lang="ru-RU" dirty="0"/>
            <a:t> расстройство </a:t>
          </a:r>
        </a:p>
      </dgm:t>
    </dgm:pt>
    <dgm:pt modelId="{1EED8B7F-00D1-40E4-8D81-D7FF6AED57F6}" type="parTrans" cxnId="{3F40AFBB-88A5-4E1F-B524-C658EA945F69}">
      <dgm:prSet/>
      <dgm:spPr/>
      <dgm:t>
        <a:bodyPr/>
        <a:lstStyle/>
        <a:p>
          <a:endParaRPr lang="ru-RU"/>
        </a:p>
      </dgm:t>
    </dgm:pt>
    <dgm:pt modelId="{3DD6F51B-8080-47E4-8699-E5B0F91A264B}" type="sibTrans" cxnId="{3F40AFBB-88A5-4E1F-B524-C658EA945F69}">
      <dgm:prSet/>
      <dgm:spPr/>
      <dgm:t>
        <a:bodyPr/>
        <a:lstStyle/>
        <a:p>
          <a:endParaRPr lang="ru-RU"/>
        </a:p>
      </dgm:t>
    </dgm:pt>
    <dgm:pt modelId="{645457BD-8AEC-48AE-9075-D40AE1B8DCBC}">
      <dgm:prSet/>
      <dgm:spPr/>
      <dgm:t>
        <a:bodyPr/>
        <a:lstStyle/>
        <a:p>
          <a:r>
            <a:rPr lang="en-US" dirty="0"/>
            <a:t>F84.</a:t>
          </a:r>
          <a:r>
            <a:rPr lang="ru-RU" dirty="0"/>
            <a:t>5 - синдром </a:t>
          </a:r>
          <a:r>
            <a:rPr lang="ru-RU" dirty="0" err="1"/>
            <a:t>Аспергера</a:t>
          </a:r>
          <a:endParaRPr lang="ru-RU" dirty="0"/>
        </a:p>
      </dgm:t>
    </dgm:pt>
    <dgm:pt modelId="{81B40EEF-94BB-48E5-BBFE-59CE0AE6B5A0}" type="parTrans" cxnId="{1D5DE920-2194-41C4-B21D-2A3FCD0D9CD0}">
      <dgm:prSet/>
      <dgm:spPr/>
      <dgm:t>
        <a:bodyPr/>
        <a:lstStyle/>
        <a:p>
          <a:endParaRPr lang="ru-RU"/>
        </a:p>
      </dgm:t>
    </dgm:pt>
    <dgm:pt modelId="{30E3EE68-DAFE-4381-9854-D92303194AE7}" type="sibTrans" cxnId="{1D5DE920-2194-41C4-B21D-2A3FCD0D9CD0}">
      <dgm:prSet/>
      <dgm:spPr/>
      <dgm:t>
        <a:bodyPr/>
        <a:lstStyle/>
        <a:p>
          <a:endParaRPr lang="ru-RU"/>
        </a:p>
      </dgm:t>
    </dgm:pt>
    <dgm:pt modelId="{AB2F02D2-6A16-40D6-9BB0-A295B49F719E}" type="pres">
      <dgm:prSet presAssocID="{E2A4D853-2265-4D47-B5F7-C8D2D115C03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3A101B-FCE3-481D-9EBD-A6A964A643F0}" type="pres">
      <dgm:prSet presAssocID="{2143B75C-F0CC-4102-AE50-C6F6D281413E}" presName="linNode" presStyleCnt="0"/>
      <dgm:spPr/>
      <dgm:t>
        <a:bodyPr/>
        <a:lstStyle/>
        <a:p>
          <a:endParaRPr lang="ru-RU"/>
        </a:p>
      </dgm:t>
    </dgm:pt>
    <dgm:pt modelId="{68998B5F-4751-46EB-814A-B671DCD048A9}" type="pres">
      <dgm:prSet presAssocID="{2143B75C-F0CC-4102-AE50-C6F6D281413E}" presName="parentShp" presStyleLbl="node1" presStyleIdx="0" presStyleCnt="1" custScaleX="70372" custScaleY="22597" custLinFactNeighborX="-1454" custLinFactNeighborY="-1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F81DB-5A25-4A37-88C8-6A612EC25341}" type="pres">
      <dgm:prSet presAssocID="{2143B75C-F0CC-4102-AE50-C6F6D281413E}" presName="childShp" presStyleLbl="bgAccFollowNode1" presStyleIdx="0" presStyleCnt="1" custScaleX="103752" custLinFactNeighborX="760" custLinFactNeighborY="3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91746B-8E5A-42C7-895B-BCC395BF53E5}" type="presOf" srcId="{A33A9FF1-398C-4135-9385-AA7132B7C222}" destId="{69AF81DB-5A25-4A37-88C8-6A612EC25341}" srcOrd="0" destOrd="5" presId="urn:microsoft.com/office/officeart/2005/8/layout/vList6"/>
    <dgm:cxn modelId="{1D5DE920-2194-41C4-B21D-2A3FCD0D9CD0}" srcId="{2143B75C-F0CC-4102-AE50-C6F6D281413E}" destId="{645457BD-8AEC-48AE-9075-D40AE1B8DCBC}" srcOrd="6" destOrd="0" parTransId="{81B40EEF-94BB-48E5-BBFE-59CE0AE6B5A0}" sibTransId="{30E3EE68-DAFE-4381-9854-D92303194AE7}"/>
    <dgm:cxn modelId="{D7DA0A30-4646-40FD-9B6F-FCA93ADACCA0}" srcId="{2143B75C-F0CC-4102-AE50-C6F6D281413E}" destId="{50403BBD-8B9A-45F7-8095-FEE6782075E9}" srcOrd="1" destOrd="0" parTransId="{9E8578B3-EB15-4A7B-8342-BA102FF1776B}" sibTransId="{6A7853A8-C5CD-448D-93C6-B1BC4151088F}"/>
    <dgm:cxn modelId="{F4B776F6-C6F6-41D2-8D01-6F0B039C629A}" type="presOf" srcId="{645457BD-8AEC-48AE-9075-D40AE1B8DCBC}" destId="{69AF81DB-5A25-4A37-88C8-6A612EC25341}" srcOrd="0" destOrd="6" presId="urn:microsoft.com/office/officeart/2005/8/layout/vList6"/>
    <dgm:cxn modelId="{9475AC57-2FA8-4251-AB81-6403EAF6043A}" srcId="{2143B75C-F0CC-4102-AE50-C6F6D281413E}" destId="{2B90FC37-E963-4001-929B-D68049354791}" srcOrd="2" destOrd="0" parTransId="{6048E07C-F93D-434F-98FA-159D61247A91}" sibTransId="{58DD137C-686A-45EA-A3BE-DD4E23EE02B0}"/>
    <dgm:cxn modelId="{EF270515-20AE-4A22-B30A-8FC441C6644F}" type="presOf" srcId="{50403BBD-8B9A-45F7-8095-FEE6782075E9}" destId="{69AF81DB-5A25-4A37-88C8-6A612EC25341}" srcOrd="0" destOrd="1" presId="urn:microsoft.com/office/officeart/2005/8/layout/vList6"/>
    <dgm:cxn modelId="{1867D9BF-C5F8-4992-8D18-26A9553F53F4}" type="presOf" srcId="{2143B75C-F0CC-4102-AE50-C6F6D281413E}" destId="{68998B5F-4751-46EB-814A-B671DCD048A9}" srcOrd="0" destOrd="0" presId="urn:microsoft.com/office/officeart/2005/8/layout/vList6"/>
    <dgm:cxn modelId="{7DD8CF35-6F38-4A67-9E07-D5311666CEB1}" type="presOf" srcId="{5AED8E43-7314-464B-8ADB-284C0A093BBF}" destId="{69AF81DB-5A25-4A37-88C8-6A612EC25341}" srcOrd="0" destOrd="0" presId="urn:microsoft.com/office/officeart/2005/8/layout/vList6"/>
    <dgm:cxn modelId="{7095118C-57C9-43D0-8029-FC5AA8E2EE9B}" srcId="{E2A4D853-2265-4D47-B5F7-C8D2D115C034}" destId="{2143B75C-F0CC-4102-AE50-C6F6D281413E}" srcOrd="0" destOrd="0" parTransId="{5B46B34E-0878-45D6-8C68-89D1E187174E}" sibTransId="{AA26367D-A71B-48AF-A021-1DE28B0AC0AA}"/>
    <dgm:cxn modelId="{C734D598-715E-480F-A45E-7B13B7989BC9}" srcId="{2143B75C-F0CC-4102-AE50-C6F6D281413E}" destId="{5AED8E43-7314-464B-8ADB-284C0A093BBF}" srcOrd="0" destOrd="0" parTransId="{F0EBE028-FCCC-45AB-A79C-8B5429846815}" sibTransId="{D888F1C1-665D-4D9E-A98F-39C4A0D7DA31}"/>
    <dgm:cxn modelId="{B579BFD9-33E6-4820-AE02-82ADB7B3E26F}" type="presOf" srcId="{E2A4D853-2265-4D47-B5F7-C8D2D115C034}" destId="{AB2F02D2-6A16-40D6-9BB0-A295B49F719E}" srcOrd="0" destOrd="0" presId="urn:microsoft.com/office/officeart/2005/8/layout/vList6"/>
    <dgm:cxn modelId="{A121BEAE-0937-485C-8AE6-EC0227A18277}" type="presOf" srcId="{6F08B43A-9582-416A-B8FE-94D3D39538EF}" destId="{69AF81DB-5A25-4A37-88C8-6A612EC25341}" srcOrd="0" destOrd="3" presId="urn:microsoft.com/office/officeart/2005/8/layout/vList6"/>
    <dgm:cxn modelId="{A0C03E84-E8B4-4E6C-A61E-D324AC0D99FE}" type="presOf" srcId="{2B90FC37-E963-4001-929B-D68049354791}" destId="{69AF81DB-5A25-4A37-88C8-6A612EC25341}" srcOrd="0" destOrd="2" presId="urn:microsoft.com/office/officeart/2005/8/layout/vList6"/>
    <dgm:cxn modelId="{01F59E77-404E-4F50-9CBF-FC6BCA148688}" srcId="{2143B75C-F0CC-4102-AE50-C6F6D281413E}" destId="{6F08B43A-9582-416A-B8FE-94D3D39538EF}" srcOrd="3" destOrd="0" parTransId="{7E7ED801-568B-4144-BA12-012B12E66DF8}" sibTransId="{073F4034-3E96-4BD8-8B29-1DCBAF740FD8}"/>
    <dgm:cxn modelId="{017FDEE5-A3E7-48A0-9A7D-3228A3D7A8F8}" srcId="{2143B75C-F0CC-4102-AE50-C6F6D281413E}" destId="{72751187-BD47-432C-9755-D6DE49421F2B}" srcOrd="4" destOrd="0" parTransId="{FDA63BC3-D81F-42AE-AD7A-5FD2F9DAE486}" sibTransId="{52CF73CD-DB67-4BB9-A98E-E080EA7B7523}"/>
    <dgm:cxn modelId="{3F40AFBB-88A5-4E1F-B524-C658EA945F69}" srcId="{2143B75C-F0CC-4102-AE50-C6F6D281413E}" destId="{A33A9FF1-398C-4135-9385-AA7132B7C222}" srcOrd="5" destOrd="0" parTransId="{1EED8B7F-00D1-40E4-8D81-D7FF6AED57F6}" sibTransId="{3DD6F51B-8080-47E4-8699-E5B0F91A264B}"/>
    <dgm:cxn modelId="{4C19A93D-3F7A-4782-8B01-14DC8FB85DCE}" type="presOf" srcId="{72751187-BD47-432C-9755-D6DE49421F2B}" destId="{69AF81DB-5A25-4A37-88C8-6A612EC25341}" srcOrd="0" destOrd="4" presId="urn:microsoft.com/office/officeart/2005/8/layout/vList6"/>
    <dgm:cxn modelId="{CC6410BC-43DB-44B7-A79F-E2BCACF9BC63}" type="presParOf" srcId="{AB2F02D2-6A16-40D6-9BB0-A295B49F719E}" destId="{753A101B-FCE3-481D-9EBD-A6A964A643F0}" srcOrd="0" destOrd="0" presId="urn:microsoft.com/office/officeart/2005/8/layout/vList6"/>
    <dgm:cxn modelId="{5F0BF59E-A418-400C-B4B1-E4B5E4E9FE53}" type="presParOf" srcId="{753A101B-FCE3-481D-9EBD-A6A964A643F0}" destId="{68998B5F-4751-46EB-814A-B671DCD048A9}" srcOrd="0" destOrd="0" presId="urn:microsoft.com/office/officeart/2005/8/layout/vList6"/>
    <dgm:cxn modelId="{1C51F1EC-441C-426D-8AE2-D00D55A13FE7}" type="presParOf" srcId="{753A101B-FCE3-481D-9EBD-A6A964A643F0}" destId="{69AF81DB-5A25-4A37-88C8-6A612EC2534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6FDF44-321F-4C55-954A-0053BAFE0314}" type="doc">
      <dgm:prSet loTypeId="urn:microsoft.com/office/officeart/2005/8/layout/pyramid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2DDD8D1-8105-46AB-8200-2ACA43BA6BE7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Не фиксируют взгляд на лице другого человека</a:t>
          </a:r>
          <a:endParaRPr lang="ru-RU" sz="1400" dirty="0"/>
        </a:p>
      </dgm:t>
    </dgm:pt>
    <dgm:pt modelId="{5FE0B7F1-D09C-430C-A3D6-C549BD3EC2B1}" type="parTrans" cxnId="{430A6B93-03BC-4D53-BD6B-3E13DB1949A3}">
      <dgm:prSet/>
      <dgm:spPr/>
      <dgm:t>
        <a:bodyPr/>
        <a:lstStyle/>
        <a:p>
          <a:endParaRPr lang="ru-RU"/>
        </a:p>
      </dgm:t>
    </dgm:pt>
    <dgm:pt modelId="{34A33C31-E36B-4A30-8E07-47DE9981FFC8}" type="sibTrans" cxnId="{430A6B93-03BC-4D53-BD6B-3E13DB1949A3}">
      <dgm:prSet/>
      <dgm:spPr/>
      <dgm:t>
        <a:bodyPr/>
        <a:lstStyle/>
        <a:p>
          <a:endParaRPr lang="ru-RU"/>
        </a:p>
      </dgm:t>
    </dgm:pt>
    <dgm:pt modelId="{1E2356BF-0D2C-4BD6-A891-4F8127B85C51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Не выносят длительного прямого контакта «глаза в глаза"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03146283-D0D4-414F-B30C-D50760CCF58D}" type="parTrans" cxnId="{DA765D9B-1931-4269-ACEE-01C9737E6788}">
      <dgm:prSet/>
      <dgm:spPr/>
      <dgm:t>
        <a:bodyPr/>
        <a:lstStyle/>
        <a:p>
          <a:endParaRPr lang="ru-RU"/>
        </a:p>
      </dgm:t>
    </dgm:pt>
    <dgm:pt modelId="{5D52A968-4E85-47BD-B43C-909607D4542C}" type="sibTrans" cxnId="{DA765D9B-1931-4269-ACEE-01C9737E6788}">
      <dgm:prSet/>
      <dgm:spPr/>
      <dgm:t>
        <a:bodyPr/>
        <a:lstStyle/>
        <a:p>
          <a:endParaRPr lang="ru-RU"/>
        </a:p>
      </dgm:t>
    </dgm:pt>
    <dgm:pt modelId="{F7FC5684-D272-4DF7-88BC-B75E2FEFB88D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dirty="0" smtClean="0">
              <a:latin typeface="Arial" pitchFamily="34" charset="0"/>
              <a:cs typeface="Arial" pitchFamily="34" charset="0"/>
            </a:rPr>
            <a:t>Первая улыбка появляется вовремя, </a:t>
          </a:r>
        </a:p>
        <a:p>
          <a:pPr>
            <a:lnSpc>
              <a:spcPct val="100000"/>
            </a:lnSpc>
          </a:pPr>
          <a:r>
            <a:rPr lang="ru-RU" sz="1400" dirty="0" smtClean="0">
              <a:latin typeface="Arial" pitchFamily="34" charset="0"/>
              <a:cs typeface="Arial" pitchFamily="34" charset="0"/>
            </a:rPr>
            <a:t>но не адресуется кому-то конкретно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6D490B78-6863-47C1-B93B-E0141DB7037F}" type="parTrans" cxnId="{DF60FF3A-F318-4A19-A97A-E3F3FFB5E76B}">
      <dgm:prSet/>
      <dgm:spPr/>
      <dgm:t>
        <a:bodyPr/>
        <a:lstStyle/>
        <a:p>
          <a:endParaRPr lang="ru-RU"/>
        </a:p>
      </dgm:t>
    </dgm:pt>
    <dgm:pt modelId="{0C0D027B-E2A2-40C8-9E23-6CCB69074F0D}" type="sibTrans" cxnId="{DF60FF3A-F318-4A19-A97A-E3F3FFB5E76B}">
      <dgm:prSet/>
      <dgm:spPr/>
      <dgm:t>
        <a:bodyPr/>
        <a:lstStyle/>
        <a:p>
          <a:endParaRPr lang="ru-RU"/>
        </a:p>
      </dgm:t>
    </dgm:pt>
    <dgm:pt modelId="{B8A0AC9D-8247-42E5-94CC-C8B12ABEF4FE}">
      <dgm:prSet custT="1"/>
      <dgm:spPr/>
      <dgm:t>
        <a:bodyPr/>
        <a:lstStyle/>
        <a:p>
          <a:r>
            <a:rPr lang="ru-RU" sz="11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К окружающим относятся безразлично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EF4EF58D-A883-459E-8104-68BA97570F10}" type="parTrans" cxnId="{DDFE2E58-C4DF-4FBB-92CC-9204CECF3200}">
      <dgm:prSet/>
      <dgm:spPr/>
      <dgm:t>
        <a:bodyPr/>
        <a:lstStyle/>
        <a:p>
          <a:endParaRPr lang="ru-RU"/>
        </a:p>
      </dgm:t>
    </dgm:pt>
    <dgm:pt modelId="{A32CDB7F-963C-4304-9632-41B25A46076D}" type="sibTrans" cxnId="{DDFE2E58-C4DF-4FBB-92CC-9204CECF3200}">
      <dgm:prSet/>
      <dgm:spPr/>
      <dgm:t>
        <a:bodyPr/>
        <a:lstStyle/>
        <a:p>
          <a:endParaRPr lang="ru-RU"/>
        </a:p>
      </dgm:t>
    </dgm:pt>
    <dgm:pt modelId="{7C5D0DFC-CBCA-4DBF-9337-86C5683A4D7E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К ласке относятся равнодушно или неприязненно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54AFF319-EF94-4A46-A054-6C9933771606}" type="parTrans" cxnId="{48C6B5A4-98A7-4128-9590-AA9B3285F8DB}">
      <dgm:prSet/>
      <dgm:spPr/>
      <dgm:t>
        <a:bodyPr/>
        <a:lstStyle/>
        <a:p>
          <a:endParaRPr lang="ru-RU"/>
        </a:p>
      </dgm:t>
    </dgm:pt>
    <dgm:pt modelId="{49574D42-9F80-4B5F-BC64-8DA4B8C79CAC}" type="sibTrans" cxnId="{48C6B5A4-98A7-4128-9590-AA9B3285F8DB}">
      <dgm:prSet/>
      <dgm:spPr/>
      <dgm:t>
        <a:bodyPr/>
        <a:lstStyle/>
        <a:p>
          <a:endParaRPr lang="ru-RU"/>
        </a:p>
      </dgm:t>
    </dgm:pt>
    <dgm:pt modelId="{0E626663-59D2-4AC0-8B57-FF57AA1E0082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К дискомфорту безразличны, либо не переносят его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E19CDB6-EC26-40AC-ADD5-95ECA3B539CC}" type="parTrans" cxnId="{C42F15DA-7B8A-4E30-BDD4-A30DC5952FF3}">
      <dgm:prSet/>
      <dgm:spPr/>
      <dgm:t>
        <a:bodyPr/>
        <a:lstStyle/>
        <a:p>
          <a:endParaRPr lang="ru-RU"/>
        </a:p>
      </dgm:t>
    </dgm:pt>
    <dgm:pt modelId="{F9F6440B-2110-4CE6-8AB8-561059A50CCB}" type="sibTrans" cxnId="{C42F15DA-7B8A-4E30-BDD4-A30DC5952FF3}">
      <dgm:prSet/>
      <dgm:spPr/>
      <dgm:t>
        <a:bodyPr/>
        <a:lstStyle/>
        <a:p>
          <a:endParaRPr lang="ru-RU"/>
        </a:p>
      </dgm:t>
    </dgm:pt>
    <dgm:pt modelId="{B4C6FBDE-AADA-4496-A686-5B790147589B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Не испытывают потребности в контакте с другими людьми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103D99D3-E7DE-4414-87ED-4AA3A69E0C97}" type="parTrans" cxnId="{6B29A98F-330E-4040-8825-3B574353E967}">
      <dgm:prSet/>
      <dgm:spPr/>
      <dgm:t>
        <a:bodyPr/>
        <a:lstStyle/>
        <a:p>
          <a:endParaRPr lang="ru-RU"/>
        </a:p>
      </dgm:t>
    </dgm:pt>
    <dgm:pt modelId="{04FF7A60-B373-47E1-AF88-FE67471D80EF}" type="sibTrans" cxnId="{6B29A98F-330E-4040-8825-3B574353E967}">
      <dgm:prSet/>
      <dgm:spPr/>
      <dgm:t>
        <a:bodyPr/>
        <a:lstStyle/>
        <a:p>
          <a:endParaRPr lang="ru-RU"/>
        </a:p>
      </dgm:t>
    </dgm:pt>
    <dgm:pt modelId="{5D1AB622-F6DA-4DF3-8AA0-493C96723406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Длительное время не дифференцируют живое и неживое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9D3B5B6C-1B14-41F1-8326-C177777EB8DA}" type="parTrans" cxnId="{DF280057-3BD6-4C3A-9A0B-2D0D2F5208B5}">
      <dgm:prSet/>
      <dgm:spPr/>
      <dgm:t>
        <a:bodyPr/>
        <a:lstStyle/>
        <a:p>
          <a:endParaRPr lang="ru-RU"/>
        </a:p>
      </dgm:t>
    </dgm:pt>
    <dgm:pt modelId="{0DE0B4C8-EDEE-439E-9671-EC2302202C7A}" type="sibTrans" cxnId="{DF280057-3BD6-4C3A-9A0B-2D0D2F5208B5}">
      <dgm:prSet/>
      <dgm:spPr/>
      <dgm:t>
        <a:bodyPr/>
        <a:lstStyle/>
        <a:p>
          <a:endParaRPr lang="ru-RU"/>
        </a:p>
      </dgm:t>
    </dgm:pt>
    <dgm:pt modelId="{8CCFD986-866E-4E31-AF8E-1C416164219C}" type="pres">
      <dgm:prSet presAssocID="{F06FDF44-321F-4C55-954A-0053BAFE031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7E99084-4E96-4A4B-B85D-3910ED8BE742}" type="pres">
      <dgm:prSet presAssocID="{F06FDF44-321F-4C55-954A-0053BAFE0314}" presName="pyramid" presStyleLbl="node1" presStyleIdx="0" presStyleCnt="1" custLinFactNeighborX="-5423" custLinFactNeighborY="12000"/>
      <dgm:spPr/>
    </dgm:pt>
    <dgm:pt modelId="{B7649ACE-8A85-4414-8336-C47A0525CDF3}" type="pres">
      <dgm:prSet presAssocID="{F06FDF44-321F-4C55-954A-0053BAFE0314}" presName="theList" presStyleCnt="0"/>
      <dgm:spPr/>
    </dgm:pt>
    <dgm:pt modelId="{9354D2B3-8559-4681-B16A-20793AA0BFAD}" type="pres">
      <dgm:prSet presAssocID="{D2DDD8D1-8105-46AB-8200-2ACA43BA6BE7}" presName="aNode" presStyleLbl="fgAcc1" presStyleIdx="0" presStyleCnt="8" custScaleX="125453" custScaleY="145079" custLinFactNeighborX="911" custLinFactNeighborY="9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2016F-9190-43EB-89EE-67991459987C}" type="pres">
      <dgm:prSet presAssocID="{D2DDD8D1-8105-46AB-8200-2ACA43BA6BE7}" presName="aSpace" presStyleCnt="0"/>
      <dgm:spPr/>
    </dgm:pt>
    <dgm:pt modelId="{2692F419-EB64-4F3A-8720-ACB918C9F518}" type="pres">
      <dgm:prSet presAssocID="{1E2356BF-0D2C-4BD6-A891-4F8127B85C51}" presName="aNode" presStyleLbl="fgAcc1" presStyleIdx="1" presStyleCnt="8" custScaleX="125453" custScaleY="96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3CB6E-999A-4B18-B5C4-34CF8A16CBE0}" type="pres">
      <dgm:prSet presAssocID="{1E2356BF-0D2C-4BD6-A891-4F8127B85C51}" presName="aSpace" presStyleCnt="0"/>
      <dgm:spPr/>
    </dgm:pt>
    <dgm:pt modelId="{048C834C-580C-4753-BD5B-48CA97D57733}" type="pres">
      <dgm:prSet presAssocID="{F7FC5684-D272-4DF7-88BC-B75E2FEFB88D}" presName="aNode" presStyleLbl="fgAcc1" presStyleIdx="2" presStyleCnt="8" custScaleX="127138" custScaleY="149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7AE80-7155-4F47-82FB-D39AB310B5C3}" type="pres">
      <dgm:prSet presAssocID="{F7FC5684-D272-4DF7-88BC-B75E2FEFB88D}" presName="aSpace" presStyleCnt="0"/>
      <dgm:spPr/>
    </dgm:pt>
    <dgm:pt modelId="{4456955A-DC66-422C-B985-1F49B5F40480}" type="pres">
      <dgm:prSet presAssocID="{B8A0AC9D-8247-42E5-94CC-C8B12ABEF4FE}" presName="aNode" presStyleLbl="fgAcc1" presStyleIdx="3" presStyleCnt="8" custScaleX="126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D148C-936F-4AA6-8179-A97EB280A8A3}" type="pres">
      <dgm:prSet presAssocID="{B8A0AC9D-8247-42E5-94CC-C8B12ABEF4FE}" presName="aSpace" presStyleCnt="0"/>
      <dgm:spPr/>
    </dgm:pt>
    <dgm:pt modelId="{00E9B102-04DD-406E-AEC7-CE509A9AEF20}" type="pres">
      <dgm:prSet presAssocID="{7C5D0DFC-CBCA-4DBF-9337-86C5683A4D7E}" presName="aNode" presStyleLbl="fgAcc1" presStyleIdx="4" presStyleCnt="8" custScaleX="125641" custLinFactNeighborX="-1164" custLinFactNeighborY="41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647CF-60A3-48DE-932D-F0DF71DA761A}" type="pres">
      <dgm:prSet presAssocID="{7C5D0DFC-CBCA-4DBF-9337-86C5683A4D7E}" presName="aSpace" presStyleCnt="0"/>
      <dgm:spPr/>
    </dgm:pt>
    <dgm:pt modelId="{AEABC5D5-7402-4C4D-A84F-82AD8F1836C3}" type="pres">
      <dgm:prSet presAssocID="{0E626663-59D2-4AC0-8B57-FF57AA1E0082}" presName="aNode" presStyleLbl="fgAcc1" presStyleIdx="5" presStyleCnt="8" custScaleX="126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97492-9C6A-467E-8B5F-8EF4DEDC8098}" type="pres">
      <dgm:prSet presAssocID="{0E626663-59D2-4AC0-8B57-FF57AA1E0082}" presName="aSpace" presStyleCnt="0"/>
      <dgm:spPr/>
    </dgm:pt>
    <dgm:pt modelId="{B1F1D22B-F100-4555-A52E-44F01380D4E8}" type="pres">
      <dgm:prSet presAssocID="{B4C6FBDE-AADA-4496-A686-5B790147589B}" presName="aNode" presStyleLbl="fgAcc1" presStyleIdx="6" presStyleCnt="8" custScaleX="126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77E72-C6B5-497D-AEEB-65899D860669}" type="pres">
      <dgm:prSet presAssocID="{B4C6FBDE-AADA-4496-A686-5B790147589B}" presName="aSpace" presStyleCnt="0"/>
      <dgm:spPr/>
    </dgm:pt>
    <dgm:pt modelId="{DF0DC5B9-80BE-4163-A687-E3A817C22F08}" type="pres">
      <dgm:prSet presAssocID="{5D1AB622-F6DA-4DF3-8AA0-493C96723406}" presName="aNode" presStyleLbl="fgAcc1" presStyleIdx="7" presStyleCnt="8" custScaleX="126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CD54D-EC4E-45B3-B460-93F8CEDF0EDC}" type="pres">
      <dgm:prSet presAssocID="{5D1AB622-F6DA-4DF3-8AA0-493C96723406}" presName="aSpace" presStyleCnt="0"/>
      <dgm:spPr/>
    </dgm:pt>
  </dgm:ptLst>
  <dgm:cxnLst>
    <dgm:cxn modelId="{C42F15DA-7B8A-4E30-BDD4-A30DC5952FF3}" srcId="{F06FDF44-321F-4C55-954A-0053BAFE0314}" destId="{0E626663-59D2-4AC0-8B57-FF57AA1E0082}" srcOrd="5" destOrd="0" parTransId="{FE19CDB6-EC26-40AC-ADD5-95ECA3B539CC}" sibTransId="{F9F6440B-2110-4CE6-8AB8-561059A50CCB}"/>
    <dgm:cxn modelId="{EB83DACB-6B77-4D5A-810C-077875FD991A}" type="presOf" srcId="{7C5D0DFC-CBCA-4DBF-9337-86C5683A4D7E}" destId="{00E9B102-04DD-406E-AEC7-CE509A9AEF20}" srcOrd="0" destOrd="0" presId="urn:microsoft.com/office/officeart/2005/8/layout/pyramid2"/>
    <dgm:cxn modelId="{12EBF4AC-B5A9-42E2-BDAC-B47958E7F129}" type="presOf" srcId="{1E2356BF-0D2C-4BD6-A891-4F8127B85C51}" destId="{2692F419-EB64-4F3A-8720-ACB918C9F518}" srcOrd="0" destOrd="0" presId="urn:microsoft.com/office/officeart/2005/8/layout/pyramid2"/>
    <dgm:cxn modelId="{DF280057-3BD6-4C3A-9A0B-2D0D2F5208B5}" srcId="{F06FDF44-321F-4C55-954A-0053BAFE0314}" destId="{5D1AB622-F6DA-4DF3-8AA0-493C96723406}" srcOrd="7" destOrd="0" parTransId="{9D3B5B6C-1B14-41F1-8326-C177777EB8DA}" sibTransId="{0DE0B4C8-EDEE-439E-9671-EC2302202C7A}"/>
    <dgm:cxn modelId="{6B29A98F-330E-4040-8825-3B574353E967}" srcId="{F06FDF44-321F-4C55-954A-0053BAFE0314}" destId="{B4C6FBDE-AADA-4496-A686-5B790147589B}" srcOrd="6" destOrd="0" parTransId="{103D99D3-E7DE-4414-87ED-4AA3A69E0C97}" sibTransId="{04FF7A60-B373-47E1-AF88-FE67471D80EF}"/>
    <dgm:cxn modelId="{DDFE2E58-C4DF-4FBB-92CC-9204CECF3200}" srcId="{F06FDF44-321F-4C55-954A-0053BAFE0314}" destId="{B8A0AC9D-8247-42E5-94CC-C8B12ABEF4FE}" srcOrd="3" destOrd="0" parTransId="{EF4EF58D-A883-459E-8104-68BA97570F10}" sibTransId="{A32CDB7F-963C-4304-9632-41B25A46076D}"/>
    <dgm:cxn modelId="{48C6B5A4-98A7-4128-9590-AA9B3285F8DB}" srcId="{F06FDF44-321F-4C55-954A-0053BAFE0314}" destId="{7C5D0DFC-CBCA-4DBF-9337-86C5683A4D7E}" srcOrd="4" destOrd="0" parTransId="{54AFF319-EF94-4A46-A054-6C9933771606}" sibTransId="{49574D42-9F80-4B5F-BC64-8DA4B8C79CAC}"/>
    <dgm:cxn modelId="{580E9819-9022-4D77-B4FE-DDE6F9CC6349}" type="presOf" srcId="{B8A0AC9D-8247-42E5-94CC-C8B12ABEF4FE}" destId="{4456955A-DC66-422C-B985-1F49B5F40480}" srcOrd="0" destOrd="0" presId="urn:microsoft.com/office/officeart/2005/8/layout/pyramid2"/>
    <dgm:cxn modelId="{E0A42AA6-45EE-4B85-A099-ADE16332ADBF}" type="presOf" srcId="{0E626663-59D2-4AC0-8B57-FF57AA1E0082}" destId="{AEABC5D5-7402-4C4D-A84F-82AD8F1836C3}" srcOrd="0" destOrd="0" presId="urn:microsoft.com/office/officeart/2005/8/layout/pyramid2"/>
    <dgm:cxn modelId="{9115B1CE-8B3A-4EA0-B359-F259ED150DBD}" type="presOf" srcId="{5D1AB622-F6DA-4DF3-8AA0-493C96723406}" destId="{DF0DC5B9-80BE-4163-A687-E3A817C22F08}" srcOrd="0" destOrd="0" presId="urn:microsoft.com/office/officeart/2005/8/layout/pyramid2"/>
    <dgm:cxn modelId="{DA765D9B-1931-4269-ACEE-01C9737E6788}" srcId="{F06FDF44-321F-4C55-954A-0053BAFE0314}" destId="{1E2356BF-0D2C-4BD6-A891-4F8127B85C51}" srcOrd="1" destOrd="0" parTransId="{03146283-D0D4-414F-B30C-D50760CCF58D}" sibTransId="{5D52A968-4E85-47BD-B43C-909607D4542C}"/>
    <dgm:cxn modelId="{49C7CE67-8717-40AE-8C6F-50186E4B1311}" type="presOf" srcId="{B4C6FBDE-AADA-4496-A686-5B790147589B}" destId="{B1F1D22B-F100-4555-A52E-44F01380D4E8}" srcOrd="0" destOrd="0" presId="urn:microsoft.com/office/officeart/2005/8/layout/pyramid2"/>
    <dgm:cxn modelId="{CADF6084-EFFC-40CA-8D22-0B23D208C997}" type="presOf" srcId="{F06FDF44-321F-4C55-954A-0053BAFE0314}" destId="{8CCFD986-866E-4E31-AF8E-1C416164219C}" srcOrd="0" destOrd="0" presId="urn:microsoft.com/office/officeart/2005/8/layout/pyramid2"/>
    <dgm:cxn modelId="{430A6B93-03BC-4D53-BD6B-3E13DB1949A3}" srcId="{F06FDF44-321F-4C55-954A-0053BAFE0314}" destId="{D2DDD8D1-8105-46AB-8200-2ACA43BA6BE7}" srcOrd="0" destOrd="0" parTransId="{5FE0B7F1-D09C-430C-A3D6-C549BD3EC2B1}" sibTransId="{34A33C31-E36B-4A30-8E07-47DE9981FFC8}"/>
    <dgm:cxn modelId="{F4D1C98A-EB62-4E53-AF81-2951314B26E9}" type="presOf" srcId="{D2DDD8D1-8105-46AB-8200-2ACA43BA6BE7}" destId="{9354D2B3-8559-4681-B16A-20793AA0BFAD}" srcOrd="0" destOrd="0" presId="urn:microsoft.com/office/officeart/2005/8/layout/pyramid2"/>
    <dgm:cxn modelId="{DF60FF3A-F318-4A19-A97A-E3F3FFB5E76B}" srcId="{F06FDF44-321F-4C55-954A-0053BAFE0314}" destId="{F7FC5684-D272-4DF7-88BC-B75E2FEFB88D}" srcOrd="2" destOrd="0" parTransId="{6D490B78-6863-47C1-B93B-E0141DB7037F}" sibTransId="{0C0D027B-E2A2-40C8-9E23-6CCB69074F0D}"/>
    <dgm:cxn modelId="{844CBADC-FC28-42B2-BFF6-79828999E71C}" type="presOf" srcId="{F7FC5684-D272-4DF7-88BC-B75E2FEFB88D}" destId="{048C834C-580C-4753-BD5B-48CA97D57733}" srcOrd="0" destOrd="0" presId="urn:microsoft.com/office/officeart/2005/8/layout/pyramid2"/>
    <dgm:cxn modelId="{3AEAD3E0-7667-47B3-B853-0EE5A0C50CF0}" type="presParOf" srcId="{8CCFD986-866E-4E31-AF8E-1C416164219C}" destId="{07E99084-4E96-4A4B-B85D-3910ED8BE742}" srcOrd="0" destOrd="0" presId="urn:microsoft.com/office/officeart/2005/8/layout/pyramid2"/>
    <dgm:cxn modelId="{AD781996-97EA-4DC1-9E79-A29B87B25A04}" type="presParOf" srcId="{8CCFD986-866E-4E31-AF8E-1C416164219C}" destId="{B7649ACE-8A85-4414-8336-C47A0525CDF3}" srcOrd="1" destOrd="0" presId="urn:microsoft.com/office/officeart/2005/8/layout/pyramid2"/>
    <dgm:cxn modelId="{833EBA9F-BE49-469D-A21B-5401233BC571}" type="presParOf" srcId="{B7649ACE-8A85-4414-8336-C47A0525CDF3}" destId="{9354D2B3-8559-4681-B16A-20793AA0BFAD}" srcOrd="0" destOrd="0" presId="urn:microsoft.com/office/officeart/2005/8/layout/pyramid2"/>
    <dgm:cxn modelId="{EC0AA60E-9F9A-47E7-BF5F-C591F9190C21}" type="presParOf" srcId="{B7649ACE-8A85-4414-8336-C47A0525CDF3}" destId="{9D82016F-9190-43EB-89EE-67991459987C}" srcOrd="1" destOrd="0" presId="urn:microsoft.com/office/officeart/2005/8/layout/pyramid2"/>
    <dgm:cxn modelId="{3EB5682C-7683-41F0-B942-A9E202EEA1E1}" type="presParOf" srcId="{B7649ACE-8A85-4414-8336-C47A0525CDF3}" destId="{2692F419-EB64-4F3A-8720-ACB918C9F518}" srcOrd="2" destOrd="0" presId="urn:microsoft.com/office/officeart/2005/8/layout/pyramid2"/>
    <dgm:cxn modelId="{08535853-2CAC-4758-ADAD-4527495F5EB2}" type="presParOf" srcId="{B7649ACE-8A85-4414-8336-C47A0525CDF3}" destId="{BA43CB6E-999A-4B18-B5C4-34CF8A16CBE0}" srcOrd="3" destOrd="0" presId="urn:microsoft.com/office/officeart/2005/8/layout/pyramid2"/>
    <dgm:cxn modelId="{7DA2AF10-ABA0-4954-9341-CB75582A9059}" type="presParOf" srcId="{B7649ACE-8A85-4414-8336-C47A0525CDF3}" destId="{048C834C-580C-4753-BD5B-48CA97D57733}" srcOrd="4" destOrd="0" presId="urn:microsoft.com/office/officeart/2005/8/layout/pyramid2"/>
    <dgm:cxn modelId="{81356A81-C6CC-4608-AB44-8141E7C1F489}" type="presParOf" srcId="{B7649ACE-8A85-4414-8336-C47A0525CDF3}" destId="{6A97AE80-7155-4F47-82FB-D39AB310B5C3}" srcOrd="5" destOrd="0" presId="urn:microsoft.com/office/officeart/2005/8/layout/pyramid2"/>
    <dgm:cxn modelId="{278F11E5-32F3-4C63-AD82-3F5C67E932E6}" type="presParOf" srcId="{B7649ACE-8A85-4414-8336-C47A0525CDF3}" destId="{4456955A-DC66-422C-B985-1F49B5F40480}" srcOrd="6" destOrd="0" presId="urn:microsoft.com/office/officeart/2005/8/layout/pyramid2"/>
    <dgm:cxn modelId="{68AD03E0-3C1B-41DB-AC22-CAA58EAB5C27}" type="presParOf" srcId="{B7649ACE-8A85-4414-8336-C47A0525CDF3}" destId="{581D148C-936F-4AA6-8179-A97EB280A8A3}" srcOrd="7" destOrd="0" presId="urn:microsoft.com/office/officeart/2005/8/layout/pyramid2"/>
    <dgm:cxn modelId="{A0932975-6ED1-4AF2-9AE4-17D636139231}" type="presParOf" srcId="{B7649ACE-8A85-4414-8336-C47A0525CDF3}" destId="{00E9B102-04DD-406E-AEC7-CE509A9AEF20}" srcOrd="8" destOrd="0" presId="urn:microsoft.com/office/officeart/2005/8/layout/pyramid2"/>
    <dgm:cxn modelId="{99DB13AC-7281-450B-B1C0-334E3235CCAC}" type="presParOf" srcId="{B7649ACE-8A85-4414-8336-C47A0525CDF3}" destId="{C32647CF-60A3-48DE-932D-F0DF71DA761A}" srcOrd="9" destOrd="0" presId="urn:microsoft.com/office/officeart/2005/8/layout/pyramid2"/>
    <dgm:cxn modelId="{F50C28A9-6517-4E17-9404-3EFC346B86BE}" type="presParOf" srcId="{B7649ACE-8A85-4414-8336-C47A0525CDF3}" destId="{AEABC5D5-7402-4C4D-A84F-82AD8F1836C3}" srcOrd="10" destOrd="0" presId="urn:microsoft.com/office/officeart/2005/8/layout/pyramid2"/>
    <dgm:cxn modelId="{99AF9FA4-A65A-4524-8CDC-2B1A38D628C8}" type="presParOf" srcId="{B7649ACE-8A85-4414-8336-C47A0525CDF3}" destId="{D4E97492-9C6A-467E-8B5F-8EF4DEDC8098}" srcOrd="11" destOrd="0" presId="urn:microsoft.com/office/officeart/2005/8/layout/pyramid2"/>
    <dgm:cxn modelId="{97998234-DF29-4628-B82E-86ABBE4A3307}" type="presParOf" srcId="{B7649ACE-8A85-4414-8336-C47A0525CDF3}" destId="{B1F1D22B-F100-4555-A52E-44F01380D4E8}" srcOrd="12" destOrd="0" presId="urn:microsoft.com/office/officeart/2005/8/layout/pyramid2"/>
    <dgm:cxn modelId="{3084B73A-6CA2-4ABF-AD69-7C9E8BCCB801}" type="presParOf" srcId="{B7649ACE-8A85-4414-8336-C47A0525CDF3}" destId="{84F77E72-C6B5-497D-AEEB-65899D860669}" srcOrd="13" destOrd="0" presId="urn:microsoft.com/office/officeart/2005/8/layout/pyramid2"/>
    <dgm:cxn modelId="{7956DB86-089F-4536-A726-03D5A987210D}" type="presParOf" srcId="{B7649ACE-8A85-4414-8336-C47A0525CDF3}" destId="{DF0DC5B9-80BE-4163-A687-E3A817C22F08}" srcOrd="14" destOrd="0" presId="urn:microsoft.com/office/officeart/2005/8/layout/pyramid2"/>
    <dgm:cxn modelId="{51B94A5B-D767-4ABE-99CC-FEC64398EF7F}" type="presParOf" srcId="{B7649ACE-8A85-4414-8336-C47A0525CDF3}" destId="{3D7CD54D-EC4E-45B3-B460-93F8CEDF0EDC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F81DB-5A25-4A37-88C8-6A612EC25341}">
      <dsp:nvSpPr>
        <dsp:cNvPr id="0" name=""/>
        <dsp:cNvSpPr/>
      </dsp:nvSpPr>
      <dsp:spPr>
        <a:xfrm>
          <a:off x="3923869" y="0"/>
          <a:ext cx="7345714" cy="53215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F84- </a:t>
          </a:r>
          <a:r>
            <a:rPr lang="ru-RU" sz="2600" kern="1200" dirty="0" err="1"/>
            <a:t>первазивные</a:t>
          </a:r>
          <a:r>
            <a:rPr lang="ru-RU" sz="2600" kern="1200" dirty="0"/>
            <a:t> расстройства психического развития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F84.0</a:t>
          </a:r>
          <a:r>
            <a:rPr lang="ru-RU" sz="2600" kern="1200" dirty="0"/>
            <a:t> </a:t>
          </a:r>
          <a:r>
            <a:rPr lang="en-US" sz="2600" kern="1200" dirty="0"/>
            <a:t>- </a:t>
          </a:r>
          <a:r>
            <a:rPr lang="ru-RU" sz="2600" u="sng" kern="1200" dirty="0"/>
            <a:t>детский аутизм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F</a:t>
          </a:r>
          <a:r>
            <a:rPr lang="ru-RU" sz="2600" kern="1200" dirty="0"/>
            <a:t>84.1 - атипичный аутизм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F84.</a:t>
          </a:r>
          <a:r>
            <a:rPr lang="ru-RU" sz="2600" kern="1200" dirty="0"/>
            <a:t>2 - синдром </a:t>
          </a:r>
          <a:r>
            <a:rPr lang="ru-RU" sz="2600" kern="1200" dirty="0" err="1"/>
            <a:t>Ретта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F84.</a:t>
          </a:r>
          <a:r>
            <a:rPr lang="ru-RU" sz="2600" kern="1200" dirty="0"/>
            <a:t>3 - другие </a:t>
          </a:r>
          <a:r>
            <a:rPr lang="ru-RU" sz="2600" kern="1200" dirty="0" err="1"/>
            <a:t>дезинтегративные</a:t>
          </a:r>
          <a:r>
            <a:rPr lang="ru-RU" sz="2600" kern="1200" dirty="0"/>
            <a:t> расстройства детского возраста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F84.</a:t>
          </a:r>
          <a:r>
            <a:rPr lang="ru-RU" sz="2600" kern="1200" dirty="0"/>
            <a:t>4 - </a:t>
          </a:r>
          <a:r>
            <a:rPr lang="ru-RU" sz="2600" kern="1200" dirty="0" err="1"/>
            <a:t>гиперактивное</a:t>
          </a:r>
          <a:r>
            <a:rPr lang="ru-RU" sz="2600" kern="1200" dirty="0"/>
            <a:t> расстройство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F84.</a:t>
          </a:r>
          <a:r>
            <a:rPr lang="ru-RU" sz="2600" kern="1200" dirty="0"/>
            <a:t>5 - синдром </a:t>
          </a:r>
          <a:r>
            <a:rPr lang="ru-RU" sz="2600" kern="1200" dirty="0" err="1"/>
            <a:t>Аспергера</a:t>
          </a:r>
          <a:endParaRPr lang="ru-RU" sz="2600" kern="1200" dirty="0"/>
        </a:p>
      </dsp:txBody>
      <dsp:txXfrm>
        <a:off x="3923869" y="665195"/>
        <a:ext cx="5350130" cy="3991168"/>
      </dsp:txXfrm>
    </dsp:sp>
    <dsp:sp modelId="{68998B5F-4751-46EB-814A-B671DCD048A9}">
      <dsp:nvSpPr>
        <dsp:cNvPr id="0" name=""/>
        <dsp:cNvSpPr/>
      </dsp:nvSpPr>
      <dsp:spPr>
        <a:xfrm>
          <a:off x="463461" y="1953144"/>
          <a:ext cx="3321591" cy="120251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i="1" kern="1200" dirty="0" smtClean="0"/>
            <a:t>МКБ-10</a:t>
          </a:r>
          <a:endParaRPr lang="ru-RU" sz="6100" i="1" kern="1200" dirty="0"/>
        </a:p>
      </dsp:txBody>
      <dsp:txXfrm>
        <a:off x="522163" y="2011846"/>
        <a:ext cx="3204187" cy="1085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9441E-FD59-419D-A4D3-9D90AA90A5D2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22D7-F1B2-44A1-A9C7-92AF823C1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8757B-FAB9-4B63-AAB2-CDDD72DF7CD0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D91F-55BA-4D3B-9398-2E6D39E9E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4DD5D-89C0-43C6-9EF8-BFD1E2B1F230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0A88F-6CBD-45D8-AB42-2B3CEE9B2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4DC91-6471-4550-A30F-34D25DCA985B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FCE42-77A0-4646-9124-500A8E41D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F283-215C-4D1F-998E-2DC240B6C8DC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61DE3-DD74-468B-862A-EBE6A81C9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F259-D003-4E96-A650-0B5D86329D5F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FBABC-9B26-48EB-95A0-8F4D3A679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49BE7-8CA4-4826-A2E5-17F73CE307FD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2AE3F-D85C-4B5B-8ABD-792DFA46A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4EED4-57B1-4839-9CA0-B8265BD8991C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C4E62-9F0F-44D5-A4E4-65AA70530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E5F91-C2DB-4D29-A069-0A95446A867B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ECE73-47E3-4890-B922-E21BDFAD2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3ED1-CE88-46E0-9AB5-A040EB8DC690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4759F-658C-4981-B386-3406610EA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9FD27-C6ED-45C8-8C56-C9353DE62B07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2043-5429-4CEF-BDC5-404B927A5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A2A60-280C-4AE1-AEA4-1F99B38ED8BD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D441A-B0DB-44FA-A139-1E1AEC8F3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ED1B60-8D7D-4A1E-8757-8EC1CE2013D3}" type="datetimeFigureOut">
              <a:rPr lang="ru-RU"/>
              <a:pPr>
                <a:defRPr/>
              </a:pPr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95C5DA-7C8E-4FB8-9AC2-A65D2BC7F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ransition>
    <p:random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7325" y="-371475"/>
            <a:ext cx="9144000" cy="2387600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3600" b="1" i="1" smtClean="0">
                <a:latin typeface="Calibri" pitchFamily="34" charset="0"/>
              </a:rPr>
              <a:t>«Особые образовательные потребности детей с расстройствами </a:t>
            </a:r>
            <a:br>
              <a:rPr lang="ru-RU" sz="3600" b="1" i="1" smtClean="0">
                <a:latin typeface="Calibri" pitchFamily="34" charset="0"/>
              </a:rPr>
            </a:br>
            <a:r>
              <a:rPr lang="ru-RU" sz="3600" b="1" i="1" smtClean="0">
                <a:latin typeface="Calibri" pitchFamily="34" charset="0"/>
              </a:rPr>
              <a:t>аутистического спектра»</a:t>
            </a:r>
            <a:br>
              <a:rPr lang="ru-RU" sz="3600" b="1" i="1" smtClean="0">
                <a:latin typeface="Calibri" pitchFamily="34" charset="0"/>
              </a:rPr>
            </a:br>
            <a:endParaRPr lang="ru-RU" sz="3600" b="1" i="1" smtClean="0">
              <a:latin typeface="Calibri" pitchFamily="34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9300" y="5832475"/>
            <a:ext cx="4778375" cy="1655763"/>
          </a:xfrm>
        </p:spPr>
        <p:txBody>
          <a:bodyPr/>
          <a:lstStyle/>
          <a:p>
            <a:pPr algn="l"/>
            <a:r>
              <a:rPr lang="ru-RU" sz="2000" b="1" i="1" smtClean="0"/>
              <a:t>педагог-психолог ПМПК Тригузова Е.В.,</a:t>
            </a:r>
          </a:p>
          <a:p>
            <a:pPr algn="l"/>
            <a:r>
              <a:rPr lang="ru-RU" sz="2000" b="1" i="1" smtClean="0"/>
              <a:t>председатель ПМПК Ляпина И.С.</a:t>
            </a: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2725" y="1543050"/>
            <a:ext cx="6521450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8038" y="0"/>
            <a:ext cx="7466012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2266950"/>
            <a:ext cx="94773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хема 1"/>
          <p:cNvPicPr>
            <a:picLocks noChangeArrowheads="1"/>
          </p:cNvPicPr>
          <p:nvPr/>
        </p:nvPicPr>
        <p:blipFill>
          <a:blip r:embed="rId2"/>
          <a:srcRect l="-24223" t="-714" r="-24460" b="-224"/>
          <a:stretch>
            <a:fillRect/>
          </a:stretch>
        </p:blipFill>
        <p:spPr bwMode="auto">
          <a:xfrm>
            <a:off x="-717550" y="860425"/>
            <a:ext cx="14209713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1414463" y="171450"/>
            <a:ext cx="9872662" cy="700088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/>
              <a:t>2. качественное нарушение коммуникации – речь (вербальные и невербальные средства) </a:t>
            </a:r>
          </a:p>
          <a:p>
            <a:pPr algn="ctr"/>
            <a:r>
              <a:rPr lang="ru-RU" sz="1600" b="1" dirty="0"/>
              <a:t>не использует в коммуникативных целях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35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4"/>
          <p:cNvSpPr>
            <a:spLocks noGrp="1"/>
          </p:cNvSpPr>
          <p:nvPr>
            <p:ph idx="1"/>
          </p:nvPr>
        </p:nvSpPr>
        <p:spPr>
          <a:xfrm>
            <a:off x="185738" y="1397000"/>
            <a:ext cx="11825287" cy="57943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Wingdings" pitchFamily="2" charset="2"/>
              <a:buChar char="ь"/>
            </a:pPr>
            <a:r>
              <a:rPr lang="ru-RU" smtClean="0"/>
              <a:t>Проявляется в  ограниченной способностью к гибкому взаимодействию со средой, возможностью приспособиться только к устойчивым формам жизни. </a:t>
            </a:r>
          </a:p>
          <a:p>
            <a:pPr marL="0" indent="0">
              <a:buFont typeface="Wingdings" pitchFamily="2" charset="2"/>
              <a:buChar char="ь"/>
            </a:pPr>
            <a:endParaRPr lang="ru-RU" smtClean="0"/>
          </a:p>
          <a:p>
            <a:pPr marL="0" indent="0">
              <a:buFont typeface="Wingdings" pitchFamily="2" charset="2"/>
              <a:buChar char="ь"/>
            </a:pPr>
            <a:r>
              <a:rPr lang="ru-RU" smtClean="0"/>
              <a:t>Чтобы поднять жизненный тонус и заглушить дискомфорт дети используют </a:t>
            </a:r>
            <a:r>
              <a:rPr lang="ru-RU" b="1" i="1" smtClean="0"/>
              <a:t>аутостимуляции</a:t>
            </a:r>
            <a:r>
              <a:rPr lang="ru-RU" smtClean="0"/>
              <a:t>, а при попытке включить, вовлечь ребенка во взаимодействие, заметно возрастают тревоги, неуверенность, напряжение, появляется </a:t>
            </a:r>
            <a:r>
              <a:rPr lang="ru-RU" b="1" i="1" smtClean="0"/>
              <a:t>аутоагрессия</a:t>
            </a:r>
            <a:r>
              <a:rPr lang="ru-RU" smtClean="0"/>
              <a:t> или </a:t>
            </a:r>
            <a:r>
              <a:rPr lang="ru-RU" b="1" i="1" smtClean="0"/>
              <a:t>генерализованная агрессия</a:t>
            </a:r>
            <a:r>
              <a:rPr lang="ru-RU" smtClean="0"/>
              <a:t>.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814513" y="242888"/>
            <a:ext cx="8401050" cy="121443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/>
              <a:t>3. ограниченные, повторяющееся и стереотипные формы поведения, </a:t>
            </a:r>
          </a:p>
          <a:p>
            <a:pPr algn="ctr"/>
            <a:r>
              <a:rPr lang="ru-RU" sz="1600" b="1" dirty="0"/>
              <a:t>интересов, деятельности - </a:t>
            </a:r>
            <a:r>
              <a:rPr lang="ru-RU" sz="1600" b="1" dirty="0" err="1"/>
              <a:t>стериотипии</a:t>
            </a:r>
            <a:endParaRPr lang="ru-RU" sz="16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45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1100138"/>
            <a:ext cx="110585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2828925" y="242888"/>
            <a:ext cx="7486650" cy="914400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4. раннее проявление симптомов, до 3 лет</a:t>
            </a:r>
          </a:p>
        </p:txBody>
      </p:sp>
      <p:sp>
        <p:nvSpPr>
          <p:cNvPr id="26629" name="Rectangle 5"/>
          <p:cNvSpPr>
            <a:spLocks noGrp="1"/>
          </p:cNvSpPr>
          <p:nvPr>
            <p:ph type="body" idx="4294967295"/>
          </p:nvPr>
        </p:nvSpPr>
        <p:spPr>
          <a:xfrm>
            <a:off x="223838" y="1439863"/>
            <a:ext cx="11791950" cy="5418137"/>
          </a:xfrm>
        </p:spPr>
        <p:txBody>
          <a:bodyPr/>
          <a:lstStyle/>
          <a:p>
            <a:pPr>
              <a:buFont typeface="Wingdings" pitchFamily="2" charset="2"/>
              <a:buChar char="ь"/>
            </a:pPr>
            <a:r>
              <a:rPr lang="ru-RU" sz="2400" smtClean="0"/>
              <a:t>проблемы ребенка становятся очевидными для родителей и окружающих после 2-3 летнего возраста и, в-первую очередь, обращают внимание на задержку в речевом развитии или на распад ранее сформированных речевых навыков;</a:t>
            </a:r>
          </a:p>
          <a:p>
            <a:pPr>
              <a:buFont typeface="Wingdings" pitchFamily="2" charset="2"/>
              <a:buChar char="ь"/>
            </a:pPr>
            <a:endParaRPr lang="ru-RU" sz="2400" smtClean="0"/>
          </a:p>
          <a:p>
            <a:pPr>
              <a:buFont typeface="Wingdings" pitchFamily="2" charset="2"/>
              <a:buChar char="ь"/>
            </a:pPr>
            <a:r>
              <a:rPr lang="ru-RU" sz="2400" smtClean="0"/>
              <a:t>становится заметным, что ребенок недостаточно реагирует на обращения, с трудом включается в совместную деятельность, не подражает, его нелегко отвлечь от поглощающих его, не всегда понятных родителям, занятий;</a:t>
            </a:r>
          </a:p>
          <a:p>
            <a:pPr>
              <a:buFont typeface="Wingdings" pitchFamily="2" charset="2"/>
              <a:buNone/>
            </a:pPr>
            <a:endParaRPr lang="ru-RU" sz="2400" smtClean="0"/>
          </a:p>
          <a:p>
            <a:pPr>
              <a:buFont typeface="Wingdings" pitchFamily="2" charset="2"/>
              <a:buChar char="ь"/>
            </a:pPr>
            <a:r>
              <a:rPr lang="ru-RU" sz="2400" smtClean="0"/>
              <a:t>большинство родителей говорят о том, что в первые годы жизни ребенок развивался совершенно нормально, при этом с помощью специалиста, в процессе анализа первых лет жизни ребенка можно отметить ряд особенностей, которые сигнализируют о нарастании дисгармонии в развитии ребенка.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66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32448061"/>
              </p:ext>
            </p:extLst>
          </p:nvPr>
        </p:nvGraphicFramePr>
        <p:xfrm>
          <a:off x="72553" y="585137"/>
          <a:ext cx="10350849" cy="6201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776538" y="0"/>
            <a:ext cx="7210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000" b="1" i="1" dirty="0"/>
              <a:t>Наиболее характерные проявления</a:t>
            </a:r>
          </a:p>
          <a:p>
            <a:pPr algn="ctr"/>
            <a:r>
              <a:rPr lang="ru-RU" sz="2000" b="1" i="1" dirty="0"/>
              <a:t>аутизма в младенческом возрасте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2"/>
          <p:cNvSpPr>
            <a:spLocks noGrp="1"/>
          </p:cNvSpPr>
          <p:nvPr>
            <p:ph type="ctrTitle"/>
          </p:nvPr>
        </p:nvSpPr>
        <p:spPr>
          <a:xfrm>
            <a:off x="922338" y="-171450"/>
            <a:ext cx="11098212" cy="769938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b="1" dirty="0" smtClean="0">
                <a:latin typeface="Calibri" pitchFamily="34" charset="0"/>
              </a:rPr>
              <a:t>Классификация раннего детского аутизма по К.С. Лебединской, О.С. Никольской</a:t>
            </a:r>
            <a:r>
              <a:rPr lang="ru-RU" sz="1400" b="1" dirty="0" smtClean="0"/>
              <a:t> </a:t>
            </a:r>
          </a:p>
        </p:txBody>
      </p:sp>
      <p:graphicFrame>
        <p:nvGraphicFramePr>
          <p:cNvPr id="27711" name="Group 63"/>
          <p:cNvGraphicFramePr>
            <a:graphicFrameLocks noGrp="1"/>
          </p:cNvGraphicFramePr>
          <p:nvPr/>
        </p:nvGraphicFramePr>
        <p:xfrm>
          <a:off x="17463" y="609600"/>
          <a:ext cx="12174537" cy="7645083"/>
        </p:xfrm>
        <a:graphic>
          <a:graphicData uri="http://schemas.openxmlformats.org/drawingml/2006/table">
            <a:tbl>
              <a:tblPr/>
              <a:tblGrid>
                <a:gridCol w="2878137"/>
                <a:gridCol w="3227388"/>
                <a:gridCol w="3136900"/>
                <a:gridCol w="2932112"/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группа – полная отрешенность от происходящего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 группа – активное отвержение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группа – захваченность аутистическими интересами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 группа  - чрезвычайная трудность организации общения и взаимодействия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91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Дети с наиболее глубокой патологией, которая проявляется в стремлении ребенка исключить любые точек соприкосновения с окружающим миром. Невозможно организовать ребенка: поймать взгляд, добиться ответной улыбки, услышать жалобу, просьбу, обратить его внимание на инструкцию, добиться выполнения поручения - полная отрешенность от происходящего вокруг. Очень тяжело переносят взгляд глаза в глаза и избегают различных телесных контактов.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Преобладает полевое поведение, при попытке удержать его может возникнуть крик, самоогрессия, которые прекращаются      как только ребенка оставляют в покое.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В речи они мутичны, не используют жесты, мимику, выразительные движения.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Эта группа имеет наихудший прогноз и нуждается в постоянном уходе.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Поведение более целенаправленное. Активность в контактах в первую очередь проявляется в развитии избирательных отношений с окружающим миром. Дети общаются с ограниченным кругом людей, проявляют повышенную избирательность в еде, одежде. Любое нарушение привычного ритма жизни ведёт к сильной аффективной реакции.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Наблюдается большое количество речевых и двигательных стереотипий, любая попытка изменения которых вызывает у ребенка ужас и вызывает защитные реакции в виде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аутоагрессии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(самоаграссии) или генерализованной агрессии ( направленной на другого человека).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Детям данной группы более чем другим свойственно испытывать чувство страха.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В речи преобладают речевые штампы, команды, эхолалии.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Способен к накоплению и усвоению знаний только в готовом виде, но не могут их использовать в жизни.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Несмотря на всю тяжесть различных проявлений эти дети гораздо более адаптированы для жизни, чем дети предыдущей группы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Дети стараются укрыться от окр. мира в своих интересах, их занятия проявляются в стереотипной форме и не носят познавательного характера.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Увлечения носят цикличный характер: ребёнок может годами разговаривать на одну и ту же тему, рисовать или воспроизводить один и тот же сюжет в играх. Интересы зачастую носят мрачный, устрашающий, агрессивный характер. Отмечается экстремальная конфликтность, , проявляется в вербальной агрессии (изощрённые рассуждения о том, что он сделает со своими «врагами», оскорбления и т.д.)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Более высокий уровень развития речи, но это мнологическая речь не направленная на собеседника. Речь подчеркнуто взрослая, с цитатами, использованием сложных фраз.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 целом создает впечатление высокоинтеллектуального ребенка, своей речью, интересам к схемам, шифрам, графикам, сложным и необычным областям знаний.  Но активное мышление направленное на освоение нового не развивается, в быту они крайне не приспособлены, не привлекаются к тем видам деятельности, в которых чувствуют себя не успешными.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Наиболее легкий вариант проявления аутизма. Основная черта - повышенная ранимость, уязвимость при взаимодействии с окружающими. Избегание отношений, если ребёнок чувствует какую-либо преграду; чувствительность к чужой оценке.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самая легкая форма.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Чувствительны к перемене обстановки, лучше себя чувствуют в стабильных условиях. Стараются буквально следовать известным им правилам, делать все в точности как его учили взрослые. Такие дети экстремально зависят от эмоциональной поддержки взрослого.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На первый план выступают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неврозоподобные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расстройства, что проявляется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тормозимости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робости, пугливости при контактах.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Речь замедлена, бедна,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аграмматична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, не улавливает инструкции.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Дети могут быть подготовлены к обучению в массовой школе при адекватной психологической коррекции.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88" name="Group 216"/>
          <p:cNvGraphicFramePr>
            <a:graphicFrameLocks noGrp="1"/>
          </p:cNvGraphicFramePr>
          <p:nvPr/>
        </p:nvGraphicFramePr>
        <p:xfrm>
          <a:off x="0" y="0"/>
          <a:ext cx="12192000" cy="7469188"/>
        </p:xfrm>
        <a:graphic>
          <a:graphicData uri="http://schemas.openxmlformats.org/drawingml/2006/table">
            <a:tbl>
              <a:tblPr/>
              <a:tblGrid>
                <a:gridCol w="866775"/>
                <a:gridCol w="6384925"/>
                <a:gridCol w="4940300"/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Возраст в месяцах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Нормальное развитие речи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Развитие речи при аутизме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Произношение гласных звуков, гуление.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"Диалоги" в виде издавания гласных звуков, поворачивание в сторону родителей.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Появление согласных.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Плач тяжело интерпретировать.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Различные интонации в гулении, включая интонации вопроса.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Повторы слогов: </a:t>
                      </a: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ба-ба-ба, ма-ма-ма.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Появляются указывающие жесты.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Ограниченное или необычное гуление (визги или крики).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имитируют визги, жесты, выражения.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Появление первых слов.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Использование лексики с интонацией, похожей на предложение.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Игра с использованием гласных звуков.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Использует жесты и вокализацию для привлечения внимания, указывания объектов и для просьб.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Могут появиться первые слова, но часто не используются со значением. Частый громкий крик, остающийся трудным для интерпретации.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Словарный запас 3-50 слов.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Начинает составлять словосочетания из 2 слов.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Использование языка для комментариев, просьб и при совершении действий.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Старается привлечь внимание людей.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Возможны частые эхолалия и имитация.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Сочетания от 3 до 5 слов ("телеграфная речь"). Задает простые вопросы (напр.: "Где папа?", "Идти?").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Использование слова </a:t>
                      </a: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это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сопровождается указывающими жестами.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Называет себя по имени, но не как "я".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Может кратко повторить высказывания.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может поддержать тему разговора.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Речь сфокусирована на настоящее время и место.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Обычно словарный запас менее 15 слов. Слова появляются, затем исчезают. Жесты не развиваются; присутствует несколько указывающих на объект жестов.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36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Словарный запас около 100 слов.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Многие грамматические морфемы (мн.ч., прош. вр., предлоги и др.) используются должным образом. Эхолалическое повторение редкое.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Возрастает использование речи для обозначения "там" и "тогда".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Задает много вопросов, главным образом для продолжения разговора, а не для получения информации.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Комбинации слов встречаются редко. Может повторять фразы, эхолалия, но использование языка не творческое. Плохие ритм, интонация.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Бедная артикуляция примерно у половины говорящих детей.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У половины или более детей речь не осмысленная (без осознавания значений).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Берет родителей за руку и ведет к объекту, подходит к месту его привычного расположения и ждет пока ему дадут предмет.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48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Использует комплексные структуры предложения. Может поддерживать тему разговора и добавлять новую информацию.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Спрашивает объяснения высказываний. Приспосабливает уровень речи в зависимости от слушателя (напр., упрощает для двухлетнего слушателя).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Может творчески создать несколько комбинаций из 2-3 слов.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Эхолалия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остается: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может использоваться при коммуникации. Копирует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ведущих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ТВ-передач. Произносит просьбы.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Использует большой комплекс речевых структур.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 основном владеет грамматическими структурами. Способен оценивать предложения как грамматические/неграммматические структуры и делать исправления.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Развивает понимание шуток и сарказмов, узнает вербальные двусмысленности.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Рост способности приспособления речи в зависимости от слушателя.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Нет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понимания или выражения абстрактных концепций (времени).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может поддерживать разговор. Неправильно использует высказывания. Присутствует эхолалия.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Редко задает вопросы; если они появляются, то носят повторяющийся характер.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Нарушены тон и ритм речи.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13" name="Group 193"/>
          <p:cNvGraphicFramePr>
            <a:graphicFrameLocks noGrp="1"/>
          </p:cNvGraphicFramePr>
          <p:nvPr>
            <p:ph/>
          </p:nvPr>
        </p:nvGraphicFramePr>
        <p:xfrm>
          <a:off x="0" y="0"/>
          <a:ext cx="12192000" cy="7101524"/>
        </p:xfrm>
        <a:graphic>
          <a:graphicData uri="http://schemas.openxmlformats.org/drawingml/2006/table">
            <a:tbl>
              <a:tblPr/>
              <a:tblGrid>
                <a:gridCol w="1100138"/>
                <a:gridCol w="6781800"/>
                <a:gridCol w="4310062"/>
              </a:tblGrid>
              <a:tr h="277813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Возраст в месяцах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Нормальное развитие развитие общения и игры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Развитие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 общения и игры при аутизме</a:t>
                      </a:r>
                    </a:p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Поворачивает голову и глаза на звук. Улыбается при общении.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–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Протягивает руки в ожидании, когда его возьмут на руки.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Повторяет действия, имитируя взрослого.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Менее активен, требователен, чем ребенок с нормальным развитием.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Некоторые дети очень возбудимы.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Слабый зрительный контакт.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Нет ответных социальный проявлений.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Отличает родителей от незнакомых людей. Игры типа "Дай и возьми" с обменом предметами со взрослыми.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Игры в прятки ("ку-ку") и др. сходные по сценарию.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Показывает объекты взрослым.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Машет рукой на прощание.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Плачет или ползет за мамой после того, как она уходит из комнаты.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Ребенка трудно успокоить, если он огорчен. Около 1/3 детей чрезмерно замкнуты и могут активно отвергать взаимодействие.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Около 1/3 детей любят внимание, но мало выражают интерес к другим.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Ребенок чаще инициирует игры.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Ведущая в той же мере, как и отвечающая роль при взаимодействии.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Возрастает зрительный контакт со взрослыми во время игр с игрушками.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Контакты обычно уменьшаются, как только ребенок начинает ходить, ползать.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волнуется при разлуке с матерью.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Появляется что-то похожее на игру: показывает, предлагает, берет игрушки.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Игра с самим собой или параллельная являются более типичными.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4275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Появляются эпизоды, похожие на игру.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При активной деятельности проявляется деятельность, похожая на игровую (напр., игры типа "Догони и дотронься" в большей степени, чем общая игра с игрушками).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Обычно отличает родителей от других, но большой привязанности не выражает.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Может обнять, поцеловать, но делает это автоматически, если его кто-то попросит.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различает взрослых (кроме родителей). Могут иметь место сильные фобии. Предпочитают быть в одиночестве.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36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Обучается взаимодействию со сверстниками. Эпизоды поддержания взаимоотношений со сверстниками.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Часто ссорится со сверстниками.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Любит помогать родителям в ведении домашнего хозяйства.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Любит смешить других.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Хочет сделать что-то хорошее родителям.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допускает к себе других детей.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Чрезмерно возбудим.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понимает значания наказания.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48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Распределяет роли со сверстниками в социо-драматической игре.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Предпочитает друзей по игре. Взаимодействует со сверстниками вербально, иногда физически. </a:t>
                      </a:r>
                      <a:b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Исключает нежелательных детей из игры.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 способен понять правила игры.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2042"/>
            <a:ext cx="10515600" cy="495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2600" b="1" dirty="0" smtClean="0">
                <a:latin typeface="+mn-lt"/>
              </a:rPr>
              <a:t>Основные направления </a:t>
            </a:r>
            <a:r>
              <a:rPr lang="ru-RU" sz="2600" b="1" dirty="0" err="1" smtClean="0">
                <a:latin typeface="+mn-lt"/>
              </a:rPr>
              <a:t>психокоррекционной</a:t>
            </a:r>
            <a:r>
              <a:rPr lang="ru-RU" sz="2600" b="1" dirty="0" smtClean="0">
                <a:latin typeface="+mn-lt"/>
              </a:rPr>
              <a:t> работы с детьми с РАС</a:t>
            </a:r>
            <a:endParaRPr lang="ru-RU" sz="2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3035"/>
            <a:ext cx="10515600" cy="54239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Ориентация ребенка во внешний мир;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Обучение его простым навыкам контакта;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Обучение ребенка более сложным формам поведения;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Развитие самосознания и личности ребенка;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Обучение родителей приемам коррекционной работы с детьми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4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722313" y="106363"/>
            <a:ext cx="10515600" cy="825500"/>
          </a:xfrm>
        </p:spPr>
        <p:txBody>
          <a:bodyPr/>
          <a:lstStyle/>
          <a:p>
            <a:pPr algn="ctr"/>
            <a:r>
              <a:rPr lang="ru-RU" sz="2000" b="1" smtClean="0">
                <a:latin typeface="Arial" charset="0"/>
                <a:cs typeface="Arial" charset="0"/>
              </a:rPr>
              <a:t>Есть дети, живущие в своем собственном мире </a:t>
            </a:r>
            <a:br>
              <a:rPr lang="ru-RU" sz="2000" b="1" smtClean="0">
                <a:latin typeface="Arial" charset="0"/>
                <a:cs typeface="Arial" charset="0"/>
              </a:rPr>
            </a:br>
            <a:r>
              <a:rPr lang="ru-RU" sz="2000" b="1" smtClean="0">
                <a:latin typeface="Arial" charset="0"/>
                <a:cs typeface="Arial" charset="0"/>
              </a:rPr>
              <a:t>и не желающие ничего знать о нашем – дети «аутисты»</a:t>
            </a:r>
            <a:br>
              <a:rPr lang="ru-RU" sz="2000" b="1" smtClean="0">
                <a:latin typeface="Arial" charset="0"/>
                <a:cs typeface="Arial" charset="0"/>
              </a:rPr>
            </a:br>
            <a:endParaRPr lang="ru-RU" sz="2000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0" y="714375"/>
            <a:ext cx="12192000" cy="60277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b="1" dirty="0" smtClean="0"/>
              <a:t>«</a:t>
            </a:r>
            <a:r>
              <a:rPr lang="ru-RU" sz="1600" b="1" dirty="0" smtClean="0"/>
              <a:t>Аутизм» </a:t>
            </a:r>
            <a:r>
              <a:rPr lang="ru-RU" sz="1600" dirty="0" smtClean="0"/>
              <a:t>– явная необщительность, стремление уйти от контактов, действительности с фиксацией на внутреннем мире эффективных переживаний. При этом контактность при аутизме может быть разной степени выраженности: от полной отрешенности от окружающего до трудностей в организации общения и взаимодействия.</a:t>
            </a:r>
          </a:p>
          <a:p>
            <a:pPr marL="0" indent="0" algn="ctr">
              <a:buFont typeface="Arial" charset="0"/>
              <a:buNone/>
            </a:pPr>
            <a:r>
              <a:rPr lang="ru-RU" sz="1600" dirty="0" smtClean="0"/>
              <a:t>*******</a:t>
            </a:r>
          </a:p>
          <a:p>
            <a:pPr marL="0" indent="0">
              <a:buFont typeface="Arial" charset="0"/>
              <a:buNone/>
            </a:pPr>
            <a:r>
              <a:rPr lang="en-US" sz="1600" dirty="0" smtClean="0"/>
              <a:t>… – </a:t>
            </a:r>
            <a:r>
              <a:rPr lang="ru-RU" sz="1600" dirty="0" smtClean="0"/>
              <a:t>это нарушение, вызванное сочетанием двух условий: нарушение активного взаимодействия со средой и снижение порогов аффективного и сенсорного комфорта (особая сенсорная ранимость по отношению к звуку, свету, запахам, прикосновениям), приводящие к длительной фиксации неприятных впечатлений, к страхам, запретам, ограничениям в контактах с миром </a:t>
            </a:r>
            <a:r>
              <a:rPr lang="ru-RU" sz="1600" i="1" dirty="0" smtClean="0"/>
              <a:t>(О.С. Никольская, К.С. Лебединская, Е.Р. </a:t>
            </a:r>
            <a:r>
              <a:rPr lang="ru-RU" sz="1600" i="1" dirty="0" err="1" smtClean="0"/>
              <a:t>Баенская</a:t>
            </a:r>
            <a:r>
              <a:rPr lang="ru-RU" sz="1600" i="1" dirty="0" smtClean="0"/>
              <a:t>, М.М. </a:t>
            </a:r>
            <a:r>
              <a:rPr lang="ru-RU" sz="1600" i="1" dirty="0" err="1" smtClean="0"/>
              <a:t>Либлинг</a:t>
            </a:r>
            <a:r>
              <a:rPr lang="ru-RU" sz="1600" i="1" dirty="0" smtClean="0"/>
              <a:t> и др.)</a:t>
            </a:r>
          </a:p>
          <a:p>
            <a:pPr marL="0" indent="0" algn="ctr">
              <a:buFont typeface="Arial" charset="0"/>
              <a:buNone/>
            </a:pPr>
            <a:r>
              <a:rPr lang="ru-RU" sz="1600" dirty="0" smtClean="0"/>
              <a:t>*******</a:t>
            </a:r>
          </a:p>
          <a:p>
            <a:pPr marL="0" indent="0">
              <a:buFont typeface="Arial" charset="0"/>
              <a:buNone/>
            </a:pPr>
            <a:r>
              <a:rPr lang="ru-RU" sz="1600" dirty="0" smtClean="0"/>
              <a:t>… – это нарушение развития. Дефект в системе отвечающей за восприятие внешних стимулов, заставляет ребенка обостренно реагировать на одни явления внешнего мира и почти не замечать другие  </a:t>
            </a:r>
            <a:r>
              <a:rPr lang="ru-RU" sz="1600" i="1" dirty="0" smtClean="0"/>
              <a:t>(Темпл </a:t>
            </a:r>
            <a:r>
              <a:rPr lang="ru-RU" sz="1600" i="1" dirty="0" err="1" smtClean="0"/>
              <a:t>Грэндин</a:t>
            </a:r>
            <a:r>
              <a:rPr lang="ru-RU" sz="1600" i="1" dirty="0" smtClean="0"/>
              <a:t>)</a:t>
            </a:r>
          </a:p>
          <a:p>
            <a:pPr marL="0" indent="0" algn="ctr">
              <a:buFont typeface="Arial" charset="0"/>
              <a:buNone/>
            </a:pPr>
            <a:r>
              <a:rPr lang="ru-RU" sz="1600" dirty="0" smtClean="0"/>
              <a:t>*******</a:t>
            </a:r>
          </a:p>
          <a:p>
            <a:pPr marL="0" indent="0">
              <a:buFont typeface="Arial" charset="0"/>
              <a:buNone/>
            </a:pPr>
            <a:r>
              <a:rPr lang="ru-RU" sz="1600" dirty="0" smtClean="0"/>
              <a:t>… - это форма искаженного психического развития, при котором наблюдается сложное сочетание общего недоразвития, задержанного, поврежденного и ускоренного развития отдельных функций, приводящее к ряду качественно новых патологических образований </a:t>
            </a:r>
            <a:r>
              <a:rPr lang="ru-RU" sz="1600" i="1" dirty="0" smtClean="0"/>
              <a:t>(В.В. Лебединский)</a:t>
            </a:r>
          </a:p>
          <a:p>
            <a:pPr marL="0" indent="0" algn="ctr">
              <a:buFont typeface="Arial" charset="0"/>
              <a:buNone/>
            </a:pPr>
            <a:r>
              <a:rPr lang="ru-RU" sz="1600" i="1" dirty="0" smtClean="0"/>
              <a:t>*******</a:t>
            </a:r>
          </a:p>
          <a:p>
            <a:pPr marL="0" indent="0">
              <a:buFont typeface="Arial" charset="0"/>
              <a:buNone/>
            </a:pPr>
            <a:r>
              <a:rPr lang="ru-RU" sz="1600" dirty="0" smtClean="0"/>
              <a:t>…- это неспецифические нарушения развития, характеризующиеся ранним (до 30 месяцев) проявлением неконтактности, нарушением речевого развития с </a:t>
            </a:r>
            <a:r>
              <a:rPr lang="ru-RU" sz="1600" dirty="0" err="1" smtClean="0"/>
              <a:t>эхолалией</a:t>
            </a:r>
            <a:r>
              <a:rPr lang="ru-RU" sz="1600" dirty="0" smtClean="0"/>
              <a:t>, причудливым поведением в виде неприятия изменений окружающего, либо неадекватной привязанности к неодушевлённым предметам при отсутствии бреда и галлюцинаций </a:t>
            </a:r>
            <a:r>
              <a:rPr lang="ru-RU" sz="1600" i="1" dirty="0" smtClean="0"/>
              <a:t>(</a:t>
            </a:r>
            <a:r>
              <a:rPr lang="en-US" sz="1600" i="1" dirty="0" smtClean="0"/>
              <a:t>DSM-III-R)</a:t>
            </a:r>
          </a:p>
          <a:p>
            <a:pPr marL="0" indent="0">
              <a:buFont typeface="Arial" charset="0"/>
              <a:buNone/>
            </a:pPr>
            <a:endParaRPr lang="ru-RU" dirty="0" smtClean="0"/>
          </a:p>
          <a:p>
            <a:pPr marL="0" indent="0">
              <a:buFont typeface="Arial" charset="0"/>
              <a:buNone/>
            </a:pPr>
            <a:endParaRPr lang="ru-RU" dirty="0" smtClean="0"/>
          </a:p>
          <a:p>
            <a:pPr marL="0" indent="0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9972"/>
            <a:ext cx="10515600" cy="4685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2600" b="1" dirty="0" smtClean="0">
                <a:latin typeface="+mn-lt"/>
              </a:rPr>
              <a:t>Основные задачи психологической коррекции детей с РАС</a:t>
            </a:r>
            <a:endParaRPr lang="ru-RU" sz="2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694" y="618565"/>
            <a:ext cx="11654118" cy="59884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Преодоление негативизма при общении и установлении контакта с ребенком;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Одалживание эмоционального контакта ребенка с близкими и окружающими;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Смягчение характерного для ребенка с РАС сенсорного и эмоционального дискомфорта и аффективных проблем;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Повышение психической активности ребенка в процессе общения со взрослыми и детьми;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Преодоление трудностей организации целенаправленного поведения;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Преодоление отрицательных форм поведения (агрессия, негативизм и др.);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Стимуляция подражания и речевой активности;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Организация целенаправленного взаимодействия педагога с ребенком в процессе доступной ему игры;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Обучение родителей приемам коррекционного взаимодействия, налаживанию специального эмоционального стимулирующего режима.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447" y="167902"/>
            <a:ext cx="10515600" cy="3520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2600" b="1" dirty="0" smtClean="0">
                <a:latin typeface="+mn-lt"/>
              </a:rPr>
              <a:t>Основные этапы психологической коррекции</a:t>
            </a:r>
            <a:endParaRPr lang="ru-RU" sz="2600" b="1" dirty="0"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7906" y="788896"/>
            <a:ext cx="3119718" cy="968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I</a:t>
            </a:r>
            <a:r>
              <a:rPr lang="ru-RU" sz="2200" b="1" dirty="0" smtClean="0"/>
              <a:t> этап – установление контакта с ребенком</a:t>
            </a:r>
            <a:endParaRPr lang="ru-RU" sz="2200" b="1" dirty="0"/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>
            <a:off x="3397624" y="1272989"/>
            <a:ext cx="131781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4715435" y="788896"/>
            <a:ext cx="2250141" cy="896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СПОСОБ РЕАЛИЗАЦИИ: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6424" y="2097741"/>
            <a:ext cx="6875929" cy="3603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ЩАДЯЩАЯ СЕНСОРНАЯ АТМОСФЕРА ЗАНЯТИЯ;</a:t>
            </a:r>
          </a:p>
          <a:p>
            <a:endParaRPr lang="ru-RU" sz="1600" dirty="0" smtClean="0"/>
          </a:p>
          <a:p>
            <a:r>
              <a:rPr lang="ru-RU" sz="1600" dirty="0" smtClean="0"/>
              <a:t>МЯГКАЯ ЭМОЦИОНАЛЬНОСТЬ ЗАНЯТИЯ;</a:t>
            </a:r>
          </a:p>
          <a:p>
            <a:endParaRPr lang="ru-RU" sz="1600" dirty="0" smtClean="0"/>
          </a:p>
          <a:p>
            <a:r>
              <a:rPr lang="ru-RU" sz="1600" dirty="0" smtClean="0"/>
              <a:t>ИЗБЕГАНИЕ РЕЗКИХ ДВИЖЕНИЙ, ПРЯМОГО ЗРИТЕЛЬНОГО КОНТАТКТА;</a:t>
            </a:r>
          </a:p>
          <a:p>
            <a:endParaRPr lang="ru-RU" sz="1600" dirty="0" smtClean="0"/>
          </a:p>
          <a:p>
            <a:r>
              <a:rPr lang="ru-RU" sz="1600" dirty="0" smtClean="0"/>
              <a:t>ПОСТОЯННАЯ УСТОЙЧИВОСТЬ ОБСТАНОВКА;</a:t>
            </a:r>
          </a:p>
          <a:p>
            <a:endParaRPr lang="ru-RU" sz="1600" dirty="0" smtClean="0"/>
          </a:p>
          <a:p>
            <a:r>
              <a:rPr lang="ru-RU" sz="1600" dirty="0" smtClean="0"/>
              <a:t>ПООЩРЕНИЕ МИНИМАЛЬНОЙ АКТИВНОСТИ;</a:t>
            </a:r>
          </a:p>
          <a:p>
            <a:endParaRPr lang="ru-RU" sz="1600" dirty="0" smtClean="0"/>
          </a:p>
          <a:p>
            <a:r>
              <a:rPr lang="ru-RU" sz="1600" dirty="0" smtClean="0"/>
              <a:t>ПОЛОЖИТЕЛЬНАЯ УСТАНОВКАЯ РОДИТЕЛЕЙ НА ЗАНЯТИЯ И АКТИВНОСТЬ РОДИТЕЛЕЙ В ЕГО ОРГАНИЗАЦИИ</a:t>
            </a:r>
            <a:endParaRPr lang="ru-RU" sz="16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714565" y="1685367"/>
            <a:ext cx="251011" cy="4123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56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93059" y="475130"/>
            <a:ext cx="3146612" cy="968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II</a:t>
            </a:r>
            <a:r>
              <a:rPr lang="ru-RU" sz="2000" b="1" dirty="0" smtClean="0"/>
              <a:t> этап – усиление психической активности</a:t>
            </a:r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37411" y="412376"/>
            <a:ext cx="2868706" cy="923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СПОСОБЫ РЕАЛИЗАЦИИ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77553" y="2017059"/>
            <a:ext cx="7826187" cy="3854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ВЫДЕЛЕНИЕ СПЕЦИФИЧЕСКИХ ДЛЯ РЕБЕНКА СТЕРИОТИПОВ ПОВЕДЕНИЯ, МЕТОДОВ АУТИСТИМУЛЯЦИИ И ПОДКЛЮЧЕНИЕ К НИМ С РАШРИНЕНИЕМ, ПОСТОЯННЫМ ОБОГОЩЕНИЕМ НОВЫМ СМЫСЛОМ;</a:t>
            </a:r>
          </a:p>
          <a:p>
            <a:endParaRPr lang="ru-RU" dirty="0"/>
          </a:p>
          <a:p>
            <a:r>
              <a:rPr lang="ru-RU" dirty="0" smtClean="0"/>
              <a:t>ПРИДАНИЕ РЕАЛЬНОГО ИГРОВОГО ЭМОЦИОНАЛЬНОГО СМЫСЛА В МОММЕНТ АФФЕКТИВНОГО ПОДЪЕМА У РЕБЕКНА.</a:t>
            </a:r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18" name="Прямая со стрелкой 17"/>
          <p:cNvCxnSpPr>
            <a:stCxn id="14" idx="3"/>
          </p:cNvCxnSpPr>
          <p:nvPr/>
        </p:nvCxnSpPr>
        <p:spPr>
          <a:xfrm>
            <a:off x="3639671" y="959224"/>
            <a:ext cx="2097740" cy="268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951694" y="1335740"/>
            <a:ext cx="430306" cy="6813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4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5128" y="301823"/>
            <a:ext cx="3263153" cy="1389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III </a:t>
            </a:r>
            <a:r>
              <a:rPr lang="ru-RU" b="1" dirty="0" smtClean="0"/>
              <a:t>ЭТАП – ОРГАНИЗАЦИЯ ЦЕЛЕНАПАРВЛЕННОГО ПОВЕДЕНИЯ РЕБЕКНА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129" y="301823"/>
            <a:ext cx="2870059" cy="124756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159624" y="2303930"/>
            <a:ext cx="7117975" cy="396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ЧЕТКО ОРГАНИЗОВАННЫЕ РЕГУЛЬЯРНЫЕ РЕЖИМНЫЕ МОМЕНТЫ, ЗАНЯТИЯ, ИХ СТРОГО ОПРЕДЛЕННЫЙ ПОРЯДОК;</a:t>
            </a:r>
          </a:p>
          <a:p>
            <a:endParaRPr lang="ru-RU" sz="1400" dirty="0"/>
          </a:p>
          <a:p>
            <a:r>
              <a:rPr lang="ru-RU" sz="1400" dirty="0" smtClean="0"/>
              <a:t>СПЕЦИАЛЬНО ОРГАНИЗОВАННЫЕ ИГРЫ НА ДЛИТЕЛЬНОЕ ПОЛОЖИТЕЛЬНОЕ СОСРЕДОТОЧЕНИЕ РЕБНКА;</a:t>
            </a:r>
          </a:p>
          <a:p>
            <a:endParaRPr lang="ru-RU" sz="1400" dirty="0"/>
          </a:p>
          <a:p>
            <a:r>
              <a:rPr lang="ru-RU" sz="1400" dirty="0" smtClean="0"/>
              <a:t>СОЗДАНИЕ КОМФОРТНЫХ УСЛОВИЯ ДЛЯ СНЯТИЯ АГРЕССИИ, НЕГАТИВИЗМА;</a:t>
            </a:r>
          </a:p>
          <a:p>
            <a:endParaRPr lang="ru-RU" sz="1400" dirty="0"/>
          </a:p>
          <a:p>
            <a:r>
              <a:rPr lang="ru-RU" sz="1400" dirty="0" smtClean="0"/>
              <a:t>ИСПОЛЬЗОВАНИЕ ПРОЕКТИВНЫХ МЕТОДОВ ДЛЯ ПЕРЕКЛЮЧЕНИЯ РЕБКНА;</a:t>
            </a:r>
          </a:p>
          <a:p>
            <a:endParaRPr lang="ru-RU" sz="1400" dirty="0"/>
          </a:p>
          <a:p>
            <a:r>
              <a:rPr lang="ru-RU" sz="1400" dirty="0" smtClean="0"/>
              <a:t>ПЕРЕНОС УСВОЕННЫХ СПСОБОВ ВЗАИМОДЕЙСТВИЯ В НОВЫЕ СОЦИАЛЬНЫЕ УСЛОВИЯ;</a:t>
            </a:r>
          </a:p>
          <a:p>
            <a:endParaRPr lang="ru-RU" sz="1400" dirty="0"/>
          </a:p>
          <a:p>
            <a:r>
              <a:rPr lang="ru-RU" sz="1400" dirty="0" smtClean="0"/>
              <a:t>ОПОРА НА ВКЛЮЧЕННОСТЬ В СТЕРИОТИПНОСТЬ ПОВЕДЕНИЯ, РИТУАЛЬНОСТЬ ДЕЙСТВИЙ, В СИСТЕМУ ИГРОВЫХ ШТАМПОВ</a:t>
            </a:r>
          </a:p>
          <a:p>
            <a:endParaRPr lang="ru-RU" sz="1400" dirty="0"/>
          </a:p>
          <a:p>
            <a:endParaRPr lang="ru-RU" sz="1400" dirty="0"/>
          </a:p>
        </p:txBody>
      </p:sp>
      <p:cxnSp>
        <p:nvCxnSpPr>
          <p:cNvPr id="6" name="Прямая со стрелкой 5"/>
          <p:cNvCxnSpPr>
            <a:stCxn id="2" idx="3"/>
          </p:cNvCxnSpPr>
          <p:nvPr/>
        </p:nvCxnSpPr>
        <p:spPr>
          <a:xfrm flipV="1">
            <a:off x="3738281" y="992105"/>
            <a:ext cx="2070848" cy="44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4" idx="0"/>
          </p:cNvCxnSpPr>
          <p:nvPr/>
        </p:nvCxnSpPr>
        <p:spPr>
          <a:xfrm>
            <a:off x="7467600" y="1559859"/>
            <a:ext cx="251012" cy="7440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0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-358587" y="0"/>
            <a:ext cx="12478869" cy="6577013"/>
          </a:xfrm>
        </p:spPr>
        <p:txBody>
          <a:bodyPr/>
          <a:lstStyle/>
          <a:p>
            <a:pPr marL="914400" lvl="1" indent="-457200" algn="ctr">
              <a:lnSpc>
                <a:spcPct val="70000"/>
              </a:lnSpc>
              <a:buFont typeface="Arial" charset="0"/>
              <a:buNone/>
            </a:pPr>
            <a:r>
              <a:rPr lang="ru-RU" sz="1600" b="1" i="1" dirty="0" smtClean="0"/>
              <a:t>Список литературы</a:t>
            </a:r>
          </a:p>
          <a:p>
            <a:pPr marL="914400" lvl="1" indent="-457200" algn="ctr">
              <a:lnSpc>
                <a:spcPct val="70000"/>
              </a:lnSpc>
              <a:buFont typeface="Arial" charset="0"/>
              <a:buNone/>
            </a:pPr>
            <a:endParaRPr lang="ru-RU" sz="1600" b="1" i="1" dirty="0" smtClean="0"/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Никольская О.С., </a:t>
            </a:r>
            <a:r>
              <a:rPr lang="ru-RU" sz="1400" dirty="0" err="1" smtClean="0"/>
              <a:t>Баенская</a:t>
            </a:r>
            <a:r>
              <a:rPr lang="ru-RU" sz="1400" dirty="0" smtClean="0"/>
              <a:t> Е.Р., </a:t>
            </a:r>
            <a:r>
              <a:rPr lang="ru-RU" sz="1400" dirty="0" err="1" smtClean="0"/>
              <a:t>Либлинг</a:t>
            </a:r>
            <a:r>
              <a:rPr lang="ru-RU" sz="1400" dirty="0" smtClean="0"/>
              <a:t> М.М., Костин И.А., </a:t>
            </a:r>
            <a:r>
              <a:rPr lang="ru-RU" sz="1400" dirty="0" err="1" smtClean="0"/>
              <a:t>Веденина</a:t>
            </a:r>
            <a:r>
              <a:rPr lang="ru-RU" sz="1400" dirty="0" smtClean="0"/>
              <a:t> М.Ю., </a:t>
            </a:r>
            <a:r>
              <a:rPr lang="ru-RU" sz="1400" dirty="0" err="1" smtClean="0"/>
              <a:t>Аршатский</a:t>
            </a:r>
            <a:r>
              <a:rPr lang="ru-RU" sz="1400" dirty="0" smtClean="0"/>
              <a:t> А.В., </a:t>
            </a:r>
            <a:r>
              <a:rPr lang="ru-RU" sz="1400" dirty="0" err="1" smtClean="0"/>
              <a:t>Аршатская</a:t>
            </a:r>
            <a:r>
              <a:rPr lang="ru-RU" sz="1400" dirty="0" smtClean="0"/>
              <a:t> О.С.. Дети и подростки с аутизмом. Психологическое сопровождение. – М.: </a:t>
            </a:r>
            <a:r>
              <a:rPr lang="ru-RU" sz="1400" dirty="0" err="1" smtClean="0"/>
              <a:t>Теревинф</a:t>
            </a:r>
            <a:r>
              <a:rPr lang="ru-RU" sz="1400" dirty="0" smtClean="0"/>
              <a:t>, 2005,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Никольская О.С., </a:t>
            </a:r>
            <a:r>
              <a:rPr lang="ru-RU" sz="1400" dirty="0" err="1" smtClean="0"/>
              <a:t>Баенская</a:t>
            </a:r>
            <a:r>
              <a:rPr lang="ru-RU" sz="1400" dirty="0" smtClean="0"/>
              <a:t> Е.Р., </a:t>
            </a:r>
            <a:r>
              <a:rPr lang="ru-RU" sz="1400" dirty="0" err="1" smtClean="0"/>
              <a:t>Либлинг</a:t>
            </a:r>
            <a:r>
              <a:rPr lang="ru-RU" sz="1400" dirty="0" smtClean="0"/>
              <a:t> М.М. Аутичный ребенок. Пути помощи. – М., 1997,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Никольская О.С. Аффективная сфера человека. Взгляд сквозь призму детского аутизма. М.2000,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Детский аутизм. Хрестоматия. Сост. </a:t>
            </a:r>
            <a:r>
              <a:rPr lang="ru-RU" sz="1400" err="1" smtClean="0"/>
              <a:t>Л.М</a:t>
            </a:r>
            <a:r>
              <a:rPr lang="ru-RU" sz="1400" smtClean="0"/>
              <a:t>. Шипицына</a:t>
            </a:r>
            <a:r>
              <a:rPr lang="ru-RU" sz="1400" dirty="0" smtClean="0"/>
              <a:t>. – СПб., 1997,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Лебединская К.С., Никольская О.С. Диагностика раннего детского аутизма: начальные проявления. – М.,1991,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Лебединская К.С., Райская М.М., Грибанова Г.В. Подростки с нарушениями в аффективной сфере. М., 1988,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Лебединский В.В., Никольская О.С. Эмоциональные нарушения в детском возрасте и их коррекция. М., 1990,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Эмоциональные нарушения в детском возрасте и их коррекция /Лебединский В.В., Никольская О.С., </a:t>
            </a:r>
            <a:r>
              <a:rPr lang="ru-RU" sz="1400" dirty="0" err="1" smtClean="0"/>
              <a:t>Баенская</a:t>
            </a:r>
            <a:r>
              <a:rPr lang="ru-RU" sz="1400" dirty="0" smtClean="0"/>
              <a:t> Е.Р., </a:t>
            </a:r>
            <a:r>
              <a:rPr lang="ru-RU" sz="1400" dirty="0" err="1" smtClean="0"/>
              <a:t>Либлинг</a:t>
            </a:r>
            <a:r>
              <a:rPr lang="ru-RU" sz="1400" dirty="0" smtClean="0"/>
              <a:t> М.М. – 1990,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dirty="0" err="1" smtClean="0"/>
              <a:t>Баенская</a:t>
            </a:r>
            <a:r>
              <a:rPr lang="ru-RU" sz="1400" dirty="0" smtClean="0"/>
              <a:t> Е.Р. Особенности раннего аффективного развития аутичного ребенка в возрасте от 0 до 1,5 лет // Дефектология. - 1995. - № 5. - С. 76-83. 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dirty="0" err="1" smtClean="0"/>
              <a:t>Баенская</a:t>
            </a:r>
            <a:r>
              <a:rPr lang="ru-RU" sz="1400" dirty="0" smtClean="0"/>
              <a:t> Е.Р. Особенности раннего аффективного развития аутичного ребенка в возрасте от 0 до 1,5 лет // Альманах ИКП РАО. - 2001. - № 3.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err="1" smtClean="0"/>
              <a:t>Веденина</a:t>
            </a:r>
            <a:r>
              <a:rPr lang="ru-RU" sz="1400" dirty="0" smtClean="0"/>
              <a:t> М.Ю., Окунева О.Н. Использование поведенческой терапии аутичных детей для формирования навыков бытовой адаптации. Сообщение II // Дефектология. - 1997. - № 3. - С. 15-20.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err="1" smtClean="0"/>
              <a:t>Гилберг</a:t>
            </a:r>
            <a:r>
              <a:rPr lang="ru-RU" sz="1400" dirty="0" smtClean="0"/>
              <a:t> К., </a:t>
            </a:r>
            <a:r>
              <a:rPr lang="ru-RU" sz="1400" dirty="0" err="1" smtClean="0"/>
              <a:t>Питерс</a:t>
            </a:r>
            <a:r>
              <a:rPr lang="ru-RU" sz="1400" dirty="0" smtClean="0"/>
              <a:t> Т. Аутизм: медицинские и педагогические аспекты. - СПб.: </a:t>
            </a:r>
            <a:r>
              <a:rPr lang="ru-RU" sz="1400" dirty="0" err="1" smtClean="0"/>
              <a:t>ИСПиП</a:t>
            </a:r>
            <a:r>
              <a:rPr lang="ru-RU" sz="1400" dirty="0" smtClean="0"/>
              <a:t>, 1998.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err="1" smtClean="0"/>
              <a:t>Дольто</a:t>
            </a:r>
            <a:r>
              <a:rPr lang="ru-RU" sz="1400" dirty="0" smtClean="0"/>
              <a:t> Ф. Исцеление </a:t>
            </a:r>
            <a:r>
              <a:rPr lang="ru-RU" sz="1400" dirty="0" err="1" smtClean="0"/>
              <a:t>аутистов</a:t>
            </a:r>
            <a:r>
              <a:rPr lang="ru-RU" sz="1400" dirty="0" smtClean="0"/>
              <a:t> // На стороне ребенка. - СПб: Петербург - XXI век, 1997.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err="1" smtClean="0"/>
              <a:t>Карвасарская</a:t>
            </a:r>
            <a:r>
              <a:rPr lang="ru-RU" sz="1400" dirty="0" smtClean="0"/>
              <a:t> И.Б. В стороне. Из опыта работы с аутичными детьми. - М., 2003.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err="1" smtClean="0"/>
              <a:t>Либлинг</a:t>
            </a:r>
            <a:r>
              <a:rPr lang="ru-RU" sz="1400" dirty="0" smtClean="0"/>
              <a:t> М. М. Холдинг-терапия как форма психологической помощи семье, имеющей аутичного ребенка // Дефектология. - 1996. - № 3. - С. 56-66.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Методические рекомендации по организации работы центров помощи детям с РДА. Письмо Министерство Образования РФ от 24 мая 2002 г.</a:t>
            </a:r>
          </a:p>
          <a:p>
            <a:pPr marL="457200" lvl="1" indent="0" algn="just">
              <a:lnSpc>
                <a:spcPct val="70000"/>
              </a:lnSpc>
              <a:buNone/>
            </a:pPr>
            <a:r>
              <a:rPr lang="ru-RU" sz="1400" dirty="0" smtClean="0"/>
              <a:t>            № 29/2141-6. </a:t>
            </a:r>
          </a:p>
          <a:p>
            <a:pPr marL="914400" lvl="1" indent="-457200" algn="just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Морозов С.А., Морозова Т.И. Мир за стеклянной стеной // Материнство. - 1997. - №№ 1 - 6, 9. 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Победить аутизм. Метод семьи Кауфман / Сост. Н.Л. Холмогорова. - М.: Центр лечебной педагогики, 2005. </a:t>
            </a:r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r>
              <a:rPr lang="ru-RU" sz="1400" dirty="0" smtClean="0"/>
              <a:t>Подготовка к обучению детей с ранним детским аутизмом (начало) // Дефектология. - 1997. - №4. - С.80-86. 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dirty="0" smtClean="0"/>
              <a:t>Подготовка к обучению детей с ранним детским аутизмом (продолжение) // Дефектология. - 1998. - №1. - С. 69-80. 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dirty="0" err="1" smtClean="0"/>
              <a:t>Сатмари</a:t>
            </a:r>
            <a:r>
              <a:rPr lang="ru-RU" sz="1400" dirty="0" smtClean="0"/>
              <a:t> П. Дети с аутизмом. СПб., Питер., 2005. 224 с.</a:t>
            </a:r>
          </a:p>
          <a:p>
            <a:pPr marL="914400" lvl="1" indent="-457200">
              <a:lnSpc>
                <a:spcPct val="70000"/>
              </a:lnSpc>
            </a:pPr>
            <a:r>
              <a:rPr lang="ru-RU" sz="1400" dirty="0" smtClean="0"/>
              <a:t>http://www.helpautism.ru</a:t>
            </a:r>
          </a:p>
          <a:p>
            <a:pPr marL="914400" lvl="1" indent="-457200" algn="just">
              <a:lnSpc>
                <a:spcPct val="70000"/>
              </a:lnSpc>
              <a:buFontTx/>
              <a:buNone/>
            </a:pPr>
            <a:endParaRPr lang="ru-RU" sz="1400" dirty="0" smtClean="0"/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endParaRPr lang="ru-RU" sz="1000" dirty="0" smtClean="0"/>
          </a:p>
          <a:p>
            <a:pPr marL="914400" lvl="1" indent="-457200">
              <a:lnSpc>
                <a:spcPct val="70000"/>
              </a:lnSpc>
              <a:buFontTx/>
              <a:buChar char="•"/>
            </a:pPr>
            <a:endParaRPr lang="ru-RU" sz="10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i="1" smtClean="0"/>
              <a:t>СПАСИБО ЗА ВНИМАНИЕ!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138" y="304800"/>
            <a:ext cx="11561762" cy="63944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600" b="1" dirty="0" smtClean="0"/>
              <a:t>Частота встречаемости: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3-6 на 10 000 детей (детский аутизм) или не более чем 0,1% от детского населения,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21-26 на 10 000 детей – аутистические черты,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у мальчиков встречается в 3-4 раза чаще, чем у девочек.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600" b="1" dirty="0" smtClean="0"/>
              <a:t>Сочетание: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аутизм и нарушения зрения – 1/5;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аутизм и нарушения слуха – 1/4;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аутизм и </a:t>
            </a:r>
            <a:r>
              <a:rPr lang="ru-RU" sz="2600" dirty="0" err="1" smtClean="0"/>
              <a:t>синдромальные</a:t>
            </a:r>
            <a:r>
              <a:rPr lang="ru-RU" sz="2600" dirty="0" smtClean="0"/>
              <a:t> состояния – 1/4.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2600" dirty="0" smtClean="0"/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z="2600" b="1" dirty="0" smtClean="0"/>
              <a:t>Интеллектуальные нарушения при аутизме: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 60 % случаев наблюдается умственная отсталость,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 20 % - легкая интеллектуальная недостаточность (ЗПР),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600" dirty="0" smtClean="0"/>
              <a:t> 20 %  - показатели развития интеллекта в диапазоне возрастной нормы.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185738" y="2079625"/>
            <a:ext cx="3217862" cy="1804988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/>
              <a:t>Причины возникновения </a:t>
            </a:r>
          </a:p>
          <a:p>
            <a:pPr algn="ctr"/>
            <a:r>
              <a:rPr lang="ru-RU" sz="2000" dirty="0"/>
              <a:t>детского аутизма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3368675" y="1773238"/>
            <a:ext cx="1035050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3382963" y="3322638"/>
            <a:ext cx="801687" cy="300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4391025" y="1250950"/>
            <a:ext cx="1911350" cy="976313"/>
          </a:xfrm>
          <a:prstGeom prst="flowChartAlternateProcess">
            <a:avLst/>
          </a:prstGeom>
          <a:solidFill>
            <a:srgbClr val="99CC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/>
              <a:t>Психогенное </a:t>
            </a:r>
          </a:p>
          <a:p>
            <a:pPr algn="ctr"/>
            <a:r>
              <a:rPr lang="ru-RU" sz="1600" dirty="0"/>
              <a:t>происхождение 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6323013" y="1266825"/>
            <a:ext cx="1409700" cy="376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7716838" y="614363"/>
            <a:ext cx="2505075" cy="1246187"/>
          </a:xfrm>
          <a:prstGeom prst="flowChartAlternateProcess">
            <a:avLst/>
          </a:prstGeom>
          <a:solidFill>
            <a:srgbClr val="CCFFFF"/>
          </a:solidFill>
          <a:ln w="25400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/>
              <a:t>Нарушение взаимодействия </a:t>
            </a:r>
          </a:p>
          <a:p>
            <a:pPr algn="ctr"/>
            <a:r>
              <a:rPr lang="ru-RU" sz="1400" dirty="0"/>
              <a:t>матери и ребенка</a:t>
            </a:r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4184650" y="3144838"/>
            <a:ext cx="2090738" cy="1555750"/>
          </a:xfrm>
          <a:prstGeom prst="flowChartAlternateProcess">
            <a:avLst/>
          </a:prstGeom>
          <a:solidFill>
            <a:srgbClr val="99CC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Биогенетическое </a:t>
            </a:r>
          </a:p>
          <a:p>
            <a:pPr algn="ctr"/>
            <a:r>
              <a:rPr lang="ru-RU" b="1" dirty="0"/>
              <a:t>происхождение</a:t>
            </a: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6284913" y="4224338"/>
            <a:ext cx="1484312" cy="22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7783513" y="3151188"/>
            <a:ext cx="3668712" cy="2684462"/>
          </a:xfrm>
          <a:prstGeom prst="flowChartAlternateProcess">
            <a:avLst/>
          </a:prstGeom>
          <a:solidFill>
            <a:srgbClr val="CCFFFF"/>
          </a:solidFill>
          <a:ln w="25400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 wrap="none" tIns="0" anchor="ctr"/>
          <a:lstStyle/>
          <a:p>
            <a:pPr algn="ctr"/>
            <a:r>
              <a:rPr lang="ru-RU" sz="1400" dirty="0"/>
              <a:t>«</a:t>
            </a:r>
            <a:r>
              <a:rPr lang="ru-RU" sz="1400" dirty="0" err="1"/>
              <a:t>анотомическое</a:t>
            </a:r>
            <a:r>
              <a:rPr lang="ru-RU" sz="1400" dirty="0"/>
              <a:t>» органическое поражение </a:t>
            </a:r>
          </a:p>
          <a:p>
            <a:pPr algn="ctr"/>
            <a:r>
              <a:rPr lang="ru-RU" sz="1400" dirty="0"/>
              <a:t>головного мозга, по большей </a:t>
            </a:r>
          </a:p>
          <a:p>
            <a:pPr algn="ctr"/>
            <a:r>
              <a:rPr lang="ru-RU" sz="1400" dirty="0"/>
              <a:t>части </a:t>
            </a:r>
            <a:r>
              <a:rPr lang="ru-RU" sz="1400" dirty="0" err="1"/>
              <a:t>резидуального</a:t>
            </a:r>
            <a:r>
              <a:rPr lang="ru-RU" sz="1400" dirty="0"/>
              <a:t> характера,</a:t>
            </a:r>
          </a:p>
          <a:p>
            <a:pPr algn="ctr"/>
            <a:r>
              <a:rPr lang="ru-RU" sz="1400" dirty="0"/>
              <a:t> возникающие в результате действия </a:t>
            </a:r>
          </a:p>
          <a:p>
            <a:pPr algn="ctr"/>
            <a:r>
              <a:rPr lang="ru-RU" sz="1400" dirty="0"/>
              <a:t>патогенных факторов.</a:t>
            </a:r>
          </a:p>
          <a:p>
            <a:pPr algn="ctr"/>
            <a:r>
              <a:rPr lang="ru-RU" sz="1400" dirty="0"/>
              <a:t>Детский аутизм имеет </a:t>
            </a:r>
            <a:r>
              <a:rPr lang="ru-RU" sz="1400" dirty="0" err="1"/>
              <a:t>полиэтиологию</a:t>
            </a:r>
            <a:r>
              <a:rPr lang="ru-RU" sz="1400" dirty="0"/>
              <a:t> </a:t>
            </a:r>
          </a:p>
          <a:p>
            <a:pPr algn="ctr"/>
            <a:r>
              <a:rPr lang="ru-RU" sz="1400" dirty="0"/>
              <a:t>и проявляется в рамках</a:t>
            </a:r>
          </a:p>
          <a:p>
            <a:pPr algn="ctr"/>
            <a:r>
              <a:rPr lang="ru-RU" sz="1400" dirty="0"/>
              <a:t>различных нозологических форм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5" grpId="0" animBg="1"/>
      <p:bldP spid="16398" grpId="0" animBg="1"/>
      <p:bldP spid="16400" grpId="0" animBg="1"/>
      <p:bldP spid="164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23913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2800" b="1" i="1" dirty="0" smtClean="0">
                <a:latin typeface="Calibri" pitchFamily="34" charset="0"/>
              </a:rPr>
              <a:t>История изучения дети с проявлениями аутизма</a:t>
            </a:r>
          </a:p>
        </p:txBody>
      </p:sp>
      <p:sp>
        <p:nvSpPr>
          <p:cNvPr id="17410" name="Текст 5"/>
          <p:cNvSpPr>
            <a:spLocks noGrp="1"/>
          </p:cNvSpPr>
          <p:nvPr>
            <p:ph type="body" idx="1"/>
          </p:nvPr>
        </p:nvSpPr>
        <p:spPr>
          <a:xfrm>
            <a:off x="2898775" y="1452563"/>
            <a:ext cx="3014663" cy="3173412"/>
          </a:xfrm>
        </p:spPr>
        <p:txBody>
          <a:bodyPr/>
          <a:lstStyle/>
          <a:p>
            <a:r>
              <a:rPr lang="ru-RU" sz="1600" b="0" dirty="0" smtClean="0"/>
              <a:t>Термин </a:t>
            </a:r>
            <a:r>
              <a:rPr lang="ru-RU" sz="1600" i="1" dirty="0" smtClean="0"/>
              <a:t>«аутизм»</a:t>
            </a:r>
            <a:r>
              <a:rPr lang="ru-RU" sz="1600" b="0" dirty="0" smtClean="0"/>
              <a:t> (от греческого «</a:t>
            </a:r>
            <a:r>
              <a:rPr lang="ru-RU" sz="1600" b="0" dirty="0" err="1" smtClean="0"/>
              <a:t>autos</a:t>
            </a:r>
            <a:r>
              <a:rPr lang="ru-RU" sz="1600" b="0" dirty="0" smtClean="0"/>
              <a:t>» – сам)  был введен швейцарским психиатром, основоположником учения о шизофрении </a:t>
            </a:r>
            <a:r>
              <a:rPr lang="ru-RU" sz="1600" i="1" dirty="0" err="1" smtClean="0"/>
              <a:t>О́йгеном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Блёйлером</a:t>
            </a:r>
            <a:r>
              <a:rPr lang="ru-RU" sz="1600" b="0" dirty="0" smtClean="0"/>
              <a:t> в начале ХХ века. </a:t>
            </a:r>
          </a:p>
          <a:p>
            <a:r>
              <a:rPr lang="ru-RU" sz="1600" b="0" dirty="0" smtClean="0"/>
              <a:t>Он понимал под аутизмом отгороженность от мира, уход в себя</a:t>
            </a:r>
            <a:r>
              <a:rPr lang="ru-RU" sz="1400" b="0" dirty="0" smtClean="0"/>
              <a:t>.</a:t>
            </a:r>
          </a:p>
          <a:p>
            <a:endParaRPr lang="ru-RU" sz="1400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9129713" y="0"/>
            <a:ext cx="2797175" cy="5430838"/>
          </a:xfrm>
        </p:spPr>
        <p:txBody>
          <a:bodyPr>
            <a:normAutofit/>
          </a:bodyPr>
          <a:lstStyle/>
          <a:p>
            <a:r>
              <a:rPr lang="ru-RU" sz="1800" b="0" dirty="0" smtClean="0">
                <a:cs typeface="Arial" charset="0"/>
              </a:rPr>
              <a:t>Основоположник учения о раннем детском аутизме (РДА) американский психиатр Л. </a:t>
            </a:r>
            <a:r>
              <a:rPr lang="ru-RU" sz="1800" b="0" dirty="0" err="1" smtClean="0">
                <a:cs typeface="Arial" charset="0"/>
              </a:rPr>
              <a:t>Каннер</a:t>
            </a:r>
            <a:r>
              <a:rPr lang="ru-RU" sz="1800" b="0" dirty="0" smtClean="0">
                <a:cs typeface="Arial" charset="0"/>
              </a:rPr>
              <a:t> (1943 г.). </a:t>
            </a:r>
          </a:p>
          <a:p>
            <a:r>
              <a:rPr lang="ru-RU" sz="1800" b="0" dirty="0" smtClean="0">
                <a:cs typeface="Arial" charset="0"/>
              </a:rPr>
              <a:t>Он выделил аутизм как отдельную проблему, как расстройство аффективного общения, появляющееся уже в раннем детском возрасте и описал первые клинические случаи.</a:t>
            </a:r>
          </a:p>
          <a:p>
            <a:r>
              <a:rPr lang="ru-RU" sz="1800" b="0" dirty="0" smtClean="0">
                <a:cs typeface="Arial" charset="0"/>
              </a:rPr>
              <a:t>РДА также называю синдром </a:t>
            </a:r>
            <a:r>
              <a:rPr lang="ru-RU" sz="1800" b="0" dirty="0" err="1" smtClean="0">
                <a:cs typeface="Arial" charset="0"/>
              </a:rPr>
              <a:t>Каннера</a:t>
            </a:r>
            <a:r>
              <a:rPr lang="ru-RU" sz="1800" b="0" dirty="0" smtClean="0">
                <a:cs typeface="Arial" charset="0"/>
              </a:rPr>
              <a:t>.</a:t>
            </a:r>
          </a:p>
        </p:txBody>
      </p:sp>
      <p:pic>
        <p:nvPicPr>
          <p:cNvPr id="17413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6261100" y="1319213"/>
            <a:ext cx="2833688" cy="4441825"/>
          </a:xfrm>
          <a:noFill/>
          <a:ln w="38100">
            <a:solidFill>
              <a:schemeClr val="bg1"/>
            </a:solidFill>
          </a:ln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393825"/>
            <a:ext cx="2674938" cy="43672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4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 dirty="0" smtClean="0">
                <a:latin typeface="Calibri" pitchFamily="34" charset="0"/>
              </a:rPr>
              <a:t>Варианты синдрома раннего детского аутизма </a:t>
            </a:r>
            <a:br>
              <a:rPr lang="ru-RU" sz="2600" dirty="0" smtClean="0">
                <a:latin typeface="Calibri" pitchFamily="34" charset="0"/>
              </a:rPr>
            </a:br>
            <a:r>
              <a:rPr lang="ru-RU" sz="2600" dirty="0" smtClean="0">
                <a:latin typeface="Calibri" pitchFamily="34" charset="0"/>
              </a:rPr>
              <a:t>также были описаны независимо друг от друга Х. </a:t>
            </a:r>
            <a:r>
              <a:rPr lang="ru-RU" sz="2600" dirty="0" err="1" smtClean="0">
                <a:latin typeface="Calibri" pitchFamily="34" charset="0"/>
              </a:rPr>
              <a:t>Аспергером</a:t>
            </a:r>
            <a:r>
              <a:rPr lang="ru-RU" sz="2600" dirty="0" smtClean="0">
                <a:latin typeface="Calibri" pitchFamily="34" charset="0"/>
              </a:rPr>
              <a:t> (1944 г.) </a:t>
            </a:r>
            <a:br>
              <a:rPr lang="ru-RU" sz="2600" dirty="0" smtClean="0">
                <a:latin typeface="Calibri" pitchFamily="34" charset="0"/>
              </a:rPr>
            </a:br>
            <a:r>
              <a:rPr lang="ru-RU" sz="2600" dirty="0" smtClean="0">
                <a:latin typeface="Calibri" pitchFamily="34" charset="0"/>
              </a:rPr>
              <a:t>и в отечественной дефектологии  Мнухиным С.С. (1947 г.) </a:t>
            </a:r>
            <a:br>
              <a:rPr lang="ru-RU" sz="2600" dirty="0" smtClean="0">
                <a:latin typeface="Calibri" pitchFamily="34" charset="0"/>
              </a:rPr>
            </a:br>
            <a:endParaRPr lang="ru-RU" sz="2600" dirty="0" smtClean="0">
              <a:latin typeface="Calibri" pitchFamily="34" charset="0"/>
            </a:endParaRPr>
          </a:p>
        </p:txBody>
      </p:sp>
      <p:pic>
        <p:nvPicPr>
          <p:cNvPr id="18434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982788"/>
            <a:ext cx="2895600" cy="4037012"/>
          </a:xfrm>
          <a:noFill/>
          <a:ln w="38100">
            <a:solidFill>
              <a:schemeClr val="bg1"/>
            </a:solidFill>
          </a:ln>
        </p:spPr>
      </p:pic>
      <p:pic>
        <p:nvPicPr>
          <p:cNvPr id="18435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278688" y="1979613"/>
            <a:ext cx="2968625" cy="4043362"/>
          </a:xfrm>
          <a:noFill/>
          <a:ln w="38100">
            <a:solidFill>
              <a:schemeClr val="bg1"/>
            </a:solidFill>
          </a:ln>
        </p:spPr>
      </p:pic>
      <p:sp>
        <p:nvSpPr>
          <p:cNvPr id="18436" name="Прямоугольник 7"/>
          <p:cNvSpPr>
            <a:spLocks noChangeArrowheads="1"/>
          </p:cNvSpPr>
          <p:nvPr/>
        </p:nvSpPr>
        <p:spPr bwMode="auto">
          <a:xfrm>
            <a:off x="8277225" y="6127750"/>
            <a:ext cx="1370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Х. Аспергер </a:t>
            </a:r>
          </a:p>
        </p:txBody>
      </p:sp>
      <p:sp>
        <p:nvSpPr>
          <p:cNvPr id="18437" name="Прямоугольник 8"/>
          <p:cNvSpPr>
            <a:spLocks noChangeArrowheads="1"/>
          </p:cNvSpPr>
          <p:nvPr/>
        </p:nvSpPr>
        <p:spPr bwMode="auto">
          <a:xfrm>
            <a:off x="2486025" y="6127750"/>
            <a:ext cx="14253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Мнухин </a:t>
            </a:r>
            <a:r>
              <a:rPr lang="ru-RU" dirty="0">
                <a:latin typeface="Calibri" pitchFamily="34" charset="0"/>
              </a:rPr>
              <a:t>С.С.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4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063" y="0"/>
            <a:ext cx="11437937" cy="2038350"/>
          </a:xfrm>
        </p:spPr>
        <p:txBody>
          <a:bodyPr>
            <a:normAutofit/>
          </a:bodyPr>
          <a:lstStyle/>
          <a:p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  <p:pic>
        <p:nvPicPr>
          <p:cNvPr id="1945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6863" y="636588"/>
            <a:ext cx="2747962" cy="4552950"/>
          </a:xfrm>
          <a:noFill/>
          <a:ln w="38100">
            <a:solidFill>
              <a:schemeClr val="bg1"/>
            </a:solidFill>
          </a:ln>
        </p:spPr>
      </p:pic>
      <p:pic>
        <p:nvPicPr>
          <p:cNvPr id="19459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96038" y="746125"/>
            <a:ext cx="2986087" cy="4362450"/>
          </a:xfrm>
          <a:noFill/>
          <a:ln w="38100">
            <a:solidFill>
              <a:schemeClr val="bg1"/>
            </a:solidFill>
          </a:ln>
        </p:spPr>
      </p:pic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531813" y="5464175"/>
            <a:ext cx="2176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К. С. Лебединская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302000" y="450850"/>
            <a:ext cx="301625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dirty="0"/>
              <a:t>В 1978 году К.С. Лебединская создает при НИИ Дефектологии первую в нашей стране группу специалистов, осуществляющую комплексную медико-психолого-педагогическую помощь детям с аутизмом.</a:t>
            </a:r>
            <a:br>
              <a:rPr lang="ru-RU" sz="1600" dirty="0"/>
            </a:br>
            <a:endParaRPr lang="ru-RU" sz="1600" dirty="0"/>
          </a:p>
          <a:p>
            <a:r>
              <a:rPr lang="ru-RU" sz="1600" dirty="0"/>
              <a:t>Под ее руководством начинаются научные разработки проблемы изучения и оказания помощи детям с аутизмом, создается оригинальная концепция понимания закономерностей этой особой линии  развития, подходы к ее коррекции.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9394825" y="261938"/>
            <a:ext cx="27971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dirty="0"/>
              <a:t>В 1980 г. в Москве при РАО ИКП открыта лаборатория</a:t>
            </a:r>
            <a:br>
              <a:rPr lang="ru-RU" sz="1600" dirty="0"/>
            </a:br>
            <a:r>
              <a:rPr lang="ru-RU" sz="1600" dirty="0"/>
              <a:t> О.С. Никольской (которая функционирует под ее руководством до сих пор), где впервые применена педагогическая коррекция аутизма, разработана классификация РДА.</a:t>
            </a:r>
          </a:p>
          <a:p>
            <a:endParaRPr lang="ru-RU" sz="1600" dirty="0"/>
          </a:p>
          <a:p>
            <a:r>
              <a:rPr lang="ru-RU" sz="1600" dirty="0"/>
              <a:t>В настоящее время лаборатория является одной из ведущих отечественных научно-исследовательских организаций, изучающих и разрабатывающих проблемы психолого-педагогического выявления и сопровождения детей с аутизмом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794500" y="5380038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О.С. Никольская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4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94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8538" cy="1325563"/>
          </a:xfrm>
        </p:spPr>
        <p:txBody>
          <a:bodyPr/>
          <a:lstStyle/>
          <a:p>
            <a:r>
              <a:rPr lang="ru-RU" sz="2000" dirty="0" smtClean="0">
                <a:latin typeface="Calibri" pitchFamily="34" charset="0"/>
              </a:rPr>
              <a:t>Сейчас значительно расширено понятие «детский аутизм», особое внимание обращают на себя проявления аутистических черт при иных нозологических формах. </a:t>
            </a:r>
            <a:br>
              <a:rPr lang="ru-RU" sz="2000" dirty="0" smtClean="0">
                <a:latin typeface="Calibri" pitchFamily="34" charset="0"/>
              </a:rPr>
            </a:br>
            <a:r>
              <a:rPr lang="ru-RU" sz="2000" dirty="0" smtClean="0">
                <a:latin typeface="Calibri" pitchFamily="34" charset="0"/>
              </a:rPr>
              <a:t>Используется более широкое понятие </a:t>
            </a:r>
            <a:r>
              <a:rPr lang="ru-RU" sz="2400" b="1" i="1" dirty="0" smtClean="0">
                <a:latin typeface="Calibri" pitchFamily="34" charset="0"/>
              </a:rPr>
              <a:t>«расстройства аутистического спектра» (РАС)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580431"/>
              </p:ext>
            </p:extLst>
          </p:nvPr>
        </p:nvGraphicFramePr>
        <p:xfrm>
          <a:off x="197610" y="1492957"/>
          <a:ext cx="11800117" cy="532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5" y="0"/>
            <a:ext cx="10515600" cy="495300"/>
          </a:xfrm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Особенности детей с РДА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endParaRPr lang="ru-RU" sz="26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88950"/>
            <a:ext cx="12192000" cy="636905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70000"/>
              </a:lnSpc>
              <a:buFont typeface="Arial" charset="0"/>
              <a:buNone/>
            </a:pPr>
            <a:endParaRPr lang="ru-RU" sz="1800" smtClean="0">
              <a:latin typeface="Times New Roman" pitchFamily="18" charset="0"/>
            </a:endParaRPr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endParaRPr lang="ru-RU" sz="2000" smtClean="0"/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endParaRPr lang="ru-RU" sz="2000" smtClean="0"/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endParaRPr lang="ru-RU" sz="2000" smtClean="0"/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r>
              <a:rPr lang="ru-RU" sz="2200" smtClean="0"/>
              <a:t>нарушение в использовании многообразных невербальных способов поведения и взаимодействия: отсутствие или трудности зрительного контакта, неспособность развития отношений со сверстниками, отсутствие спонтанного поиска обмена интересами, радостью или достижениями;</a:t>
            </a:r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r>
              <a:rPr lang="ru-RU" sz="2200" smtClean="0"/>
              <a:t>бегающий взгляд, взгляд мимо, непереносимость взгляда в глаза. Хорошо развито периферическое зрение: от ребенка очень трудно спрятать необходимый ему предмет (видит затылком).</a:t>
            </a:r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r>
              <a:rPr lang="ru-RU" sz="2200" smtClean="0"/>
              <a:t>слабость эмоционального реагирования по отношению к близким, даже к матери, вплоть до полного безразличия (аффективная блокада) или наоборот – симбиоз (тесная связь) с матерью;</a:t>
            </a:r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r>
              <a:rPr lang="ru-RU" sz="2200" smtClean="0"/>
              <a:t>неспособность дифференцировать людей и неодушевленные предметы, повышенная ранимость при контакте с другими людьми. Нередко таких детей считают агрессивными (хватают за волосы, толкают как куклу, не замечают других, когда бегут, врезаются в них); </a:t>
            </a:r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r>
              <a:rPr lang="ru-RU" sz="2200" smtClean="0"/>
              <a:t>отсутствует реакция на слуховые и зрительные раздражители, он как бы не слышит, но в то же время чувствительны к слабым раздражителям (тиканье часов, капанье воды, шум бытовых приборов, звуки фортепиано). Болезненная реакция на обычный звук, цвет, свет, прикосновение;</a:t>
            </a:r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r>
              <a:rPr lang="ru-RU" sz="2200" smtClean="0"/>
              <a:t>большое количество разнообразных страхов</a:t>
            </a:r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ь"/>
            </a:pPr>
            <a:endParaRPr lang="ru-RU" sz="2200" smtClean="0">
              <a:latin typeface="Times New Roman" pitchFamily="18" charset="0"/>
            </a:endParaRPr>
          </a:p>
          <a:p>
            <a:pPr marL="514350" indent="-514350">
              <a:lnSpc>
                <a:spcPct val="70000"/>
              </a:lnSpc>
            </a:pPr>
            <a:endParaRPr lang="ru-RU" sz="2200" smtClean="0"/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628650" y="814388"/>
            <a:ext cx="10744200" cy="942975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70000"/>
              </a:lnSpc>
              <a:spcBef>
                <a:spcPts val="1000"/>
              </a:spcBef>
              <a:buFont typeface="Arial" charset="0"/>
              <a:buAutoNum type="arabicPeriod"/>
            </a:pPr>
            <a:r>
              <a:rPr lang="ru-RU" sz="1600" b="1" dirty="0"/>
              <a:t>аутизм как таковой, приводящий к предельному </a:t>
            </a:r>
          </a:p>
          <a:p>
            <a:pPr marL="342900" indent="-342900" algn="ctr">
              <a:lnSpc>
                <a:spcPct val="7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600" b="1" dirty="0"/>
              <a:t>экстремальному одиночеству ребенка и качественному нарушению в социальном взаимодействии:</a:t>
            </a:r>
          </a:p>
          <a:p>
            <a:pPr marL="342900" indent="-342900" algn="ctr"/>
            <a:endParaRPr lang="ru-RU" sz="1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15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2749</Words>
  <Application>Microsoft Office PowerPoint</Application>
  <PresentationFormat>Произвольный</PresentationFormat>
  <Paragraphs>278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«Особые образовательные потребности детей с расстройствами  аутистического спектра» </vt:lpstr>
      <vt:lpstr>Есть дети, живущие в своем собственном мире  и не желающие ничего знать о нашем – дети «аутисты» </vt:lpstr>
      <vt:lpstr>Презентация PowerPoint</vt:lpstr>
      <vt:lpstr>Презентация PowerPoint</vt:lpstr>
      <vt:lpstr>История изучения дети с проявлениями аутизма</vt:lpstr>
      <vt:lpstr>Варианты синдрома раннего детского аутизма  также были описаны независимо друг от друга Х. Аспергером (1944 г.)  и в отечественной дефектологии  Мнухиным С.С. (1947 г.)  </vt:lpstr>
      <vt:lpstr> </vt:lpstr>
      <vt:lpstr>Сейчас значительно расширено понятие «детский аутизм», особое внимание обращают на себя проявления аутистических черт при иных нозологических формах.  Используется более широкое понятие «расстройства аутистического спектра» (РАС)</vt:lpstr>
      <vt:lpstr>Особенности детей с РДА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Классификация раннего детского аутизма по К.С. Лебединской, О.С. Никольской </vt:lpstr>
      <vt:lpstr>Презентация PowerPoint</vt:lpstr>
      <vt:lpstr>Презентация PowerPoint</vt:lpstr>
      <vt:lpstr>Основные направления психокоррекционной работы с детьми с РАС</vt:lpstr>
      <vt:lpstr>Основные задачи психологической коррекции детей с РАС</vt:lpstr>
      <vt:lpstr>Основные этапы психологической коррекции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Сотрудник</dc:creator>
  <cp:lastModifiedBy>Сотрудник</cp:lastModifiedBy>
  <cp:revision>47</cp:revision>
  <dcterms:created xsi:type="dcterms:W3CDTF">2014-03-15T09:15:45Z</dcterms:created>
  <dcterms:modified xsi:type="dcterms:W3CDTF">2014-11-18T06:53:52Z</dcterms:modified>
</cp:coreProperties>
</file>