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семинар</a:t>
            </a:r>
          </a:p>
          <a:p>
            <a:pPr marL="0" indent="0" algn="ctr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обучения и воспитания лиц с ОВЗ с учетом вариативности форм получения образования»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Дизартрия: основные клинические проявления и методы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</a:t>
            </a: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Труфанова Л.В.</a:t>
            </a:r>
          </a:p>
          <a:p>
            <a:pPr marL="0" indent="0" algn="r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рач-невролог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 Центр «Леда»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психолого-медико-педагогическая комиссия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80919" cy="633670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b="1" dirty="0">
                <a:latin typeface="Times New Roman"/>
                <a:ea typeface="Times New Roman"/>
              </a:rPr>
              <a:t> Дизартрия </a:t>
            </a:r>
            <a:r>
              <a:rPr lang="ru-RU" dirty="0">
                <a:latin typeface="Times New Roman"/>
                <a:ea typeface="Times New Roman"/>
              </a:rPr>
              <a:t>– это нарушение звукопроизношения, обусловленное недостаточной иннервацией речедвигательного аппарата. Дизартрия является следствием органического поражения центральной нервной системы, при котором расстраивается двигательный механизм </a:t>
            </a:r>
            <a:r>
              <a:rPr lang="ru-RU" dirty="0" smtClean="0">
                <a:latin typeface="Times New Roman"/>
                <a:ea typeface="Times New Roman"/>
              </a:rPr>
              <a:t>речи.</a:t>
            </a:r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При дизартрии нарушено не программирование речевого высказывания, а моторная реализация </a:t>
            </a:r>
            <a:r>
              <a:rPr lang="ru-RU" dirty="0" smtClean="0">
                <a:latin typeface="Times New Roman"/>
                <a:ea typeface="Times New Roman"/>
              </a:rPr>
              <a:t>речи.</a:t>
            </a:r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Ведущими дефектами являются:</a:t>
            </a:r>
          </a:p>
          <a:p>
            <a:pPr marL="457200" indent="-457200" algn="just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Нарушение </a:t>
            </a:r>
            <a:r>
              <a:rPr lang="ru-RU" dirty="0">
                <a:latin typeface="Times New Roman"/>
                <a:ea typeface="Times New Roman"/>
              </a:rPr>
              <a:t>звукопроизносительной стороны речи и </a:t>
            </a:r>
            <a:r>
              <a:rPr lang="ru-RU" dirty="0" smtClean="0">
                <a:latin typeface="Times New Roman"/>
                <a:ea typeface="Times New Roman"/>
              </a:rPr>
              <a:t>просодики</a:t>
            </a:r>
          </a:p>
          <a:p>
            <a:pPr marL="457200" indent="-457200" algn="just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Н</a:t>
            </a:r>
            <a:r>
              <a:rPr lang="ru-RU" dirty="0" smtClean="0">
                <a:latin typeface="Times New Roman"/>
                <a:ea typeface="Times New Roman"/>
              </a:rPr>
              <a:t>арушение </a:t>
            </a:r>
            <a:r>
              <a:rPr lang="ru-RU" dirty="0">
                <a:latin typeface="Times New Roman"/>
                <a:ea typeface="Times New Roman"/>
              </a:rPr>
              <a:t>речевого дыхания, голоса и артикуляционной </a:t>
            </a:r>
            <a:r>
              <a:rPr lang="ru-RU" dirty="0" smtClean="0">
                <a:latin typeface="Times New Roman"/>
                <a:ea typeface="Times New Roman"/>
              </a:rPr>
              <a:t>моторики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7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332656"/>
            <a:ext cx="8352928" cy="61926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Комплексное неврологическое обследование включает </a:t>
            </a:r>
            <a:r>
              <a:rPr lang="ru-RU" b="1" dirty="0">
                <a:latin typeface="Times New Roman"/>
                <a:ea typeface="Times New Roman"/>
              </a:rPr>
              <a:t>в </a:t>
            </a:r>
            <a:r>
              <a:rPr lang="ru-RU" b="1" dirty="0" smtClean="0">
                <a:latin typeface="Times New Roman"/>
                <a:ea typeface="Times New Roman"/>
              </a:rPr>
              <a:t>себя: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</a:rPr>
              <a:t> Анализ </a:t>
            </a:r>
            <a:r>
              <a:rPr lang="ru-RU" dirty="0">
                <a:latin typeface="Times New Roman"/>
                <a:ea typeface="Times New Roman"/>
              </a:rPr>
              <a:t>анамнестических </a:t>
            </a:r>
            <a:r>
              <a:rPr lang="ru-RU" dirty="0" smtClean="0">
                <a:latin typeface="Times New Roman"/>
                <a:ea typeface="Times New Roman"/>
              </a:rPr>
              <a:t>данных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</a:rPr>
              <a:t> Общий осмотр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</a:rPr>
              <a:t> Оценку </a:t>
            </a:r>
            <a:r>
              <a:rPr lang="ru-RU" dirty="0">
                <a:latin typeface="Times New Roman"/>
                <a:ea typeface="Times New Roman"/>
              </a:rPr>
              <a:t>неврологического </a:t>
            </a:r>
            <a:r>
              <a:rPr lang="ru-RU" dirty="0" smtClean="0">
                <a:latin typeface="Times New Roman"/>
                <a:ea typeface="Times New Roman"/>
              </a:rPr>
              <a:t>статуса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</a:rPr>
              <a:t> Вспомогательные </a:t>
            </a:r>
            <a:r>
              <a:rPr lang="ru-RU" dirty="0">
                <a:latin typeface="Times New Roman"/>
                <a:ea typeface="Times New Roman"/>
              </a:rPr>
              <a:t>методы </a:t>
            </a:r>
            <a:r>
              <a:rPr lang="ru-RU" dirty="0" smtClean="0">
                <a:latin typeface="Times New Roman"/>
                <a:ea typeface="Times New Roman"/>
              </a:rPr>
              <a:t>диагностики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b="1" i="1" dirty="0">
                <a:latin typeface="Times New Roman"/>
                <a:ea typeface="Times New Roman"/>
              </a:rPr>
              <a:t> Анамнез </a:t>
            </a:r>
            <a:endParaRPr lang="ru-RU" sz="2900" b="1" i="1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– </a:t>
            </a:r>
            <a:r>
              <a:rPr lang="ru-RU" sz="2000" dirty="0">
                <a:latin typeface="Times New Roman"/>
                <a:ea typeface="Times New Roman"/>
              </a:rPr>
              <a:t>патология беременности, родов и раннего послеродового периода, перенесенные </a:t>
            </a:r>
            <a:r>
              <a:rPr lang="ru-RU" sz="2000" dirty="0" err="1">
                <a:latin typeface="Times New Roman"/>
                <a:ea typeface="Times New Roman"/>
              </a:rPr>
              <a:t>нейроинфекции</a:t>
            </a:r>
            <a:r>
              <a:rPr lang="ru-RU" sz="2000" dirty="0">
                <a:latin typeface="Times New Roman"/>
                <a:ea typeface="Times New Roman"/>
              </a:rPr>
              <a:t>, пороки развития нервной системы. 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Обратить </a:t>
            </a:r>
            <a:r>
              <a:rPr lang="ru-RU" sz="2000" dirty="0">
                <a:latin typeface="Times New Roman"/>
                <a:ea typeface="Times New Roman"/>
              </a:rPr>
              <a:t>внимание на: 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а) </a:t>
            </a:r>
            <a:r>
              <a:rPr lang="ru-RU" sz="2000" dirty="0" smtClean="0">
                <a:latin typeface="Times New Roman"/>
                <a:ea typeface="Times New Roman"/>
              </a:rPr>
              <a:t>Крик </a:t>
            </a:r>
            <a:r>
              <a:rPr lang="ru-RU" sz="2000" dirty="0">
                <a:latin typeface="Times New Roman"/>
                <a:ea typeface="Times New Roman"/>
              </a:rPr>
              <a:t>ребенка при </a:t>
            </a:r>
            <a:r>
              <a:rPr lang="ru-RU" sz="2000" dirty="0" smtClean="0">
                <a:latin typeface="Times New Roman"/>
                <a:ea typeface="Times New Roman"/>
              </a:rPr>
              <a:t>рождении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б) Р</a:t>
            </a:r>
            <a:r>
              <a:rPr lang="ru-RU" sz="2000" dirty="0" smtClean="0">
                <a:latin typeface="Times New Roman"/>
                <a:ea typeface="Times New Roman"/>
              </a:rPr>
              <a:t>анний </a:t>
            </a:r>
            <a:r>
              <a:rPr lang="ru-RU" sz="2000" dirty="0">
                <a:latin typeface="Times New Roman"/>
                <a:ea typeface="Times New Roman"/>
              </a:rPr>
              <a:t>отказ от грудного </a:t>
            </a:r>
            <a:r>
              <a:rPr lang="ru-RU" sz="2000" dirty="0" smtClean="0">
                <a:latin typeface="Times New Roman"/>
                <a:ea typeface="Times New Roman"/>
              </a:rPr>
              <a:t>вскармливания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в</a:t>
            </a:r>
            <a:r>
              <a:rPr lang="ru-RU" sz="2000" dirty="0">
                <a:latin typeface="Times New Roman"/>
                <a:ea typeface="Times New Roman"/>
              </a:rPr>
              <a:t>) </a:t>
            </a:r>
            <a:r>
              <a:rPr lang="ru-RU" sz="2000" dirty="0" smtClean="0">
                <a:latin typeface="Times New Roman"/>
                <a:ea typeface="Times New Roman"/>
              </a:rPr>
              <a:t>Трудности при кормлении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г) Особенности речевого развития 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д) </a:t>
            </a:r>
            <a:r>
              <a:rPr lang="ru-RU" sz="2000" dirty="0" smtClean="0">
                <a:latin typeface="Times New Roman"/>
                <a:ea typeface="Times New Roman"/>
              </a:rPr>
              <a:t>Раннее </a:t>
            </a:r>
            <a:r>
              <a:rPr lang="ru-RU" sz="2000" dirty="0">
                <a:latin typeface="Times New Roman"/>
                <a:ea typeface="Times New Roman"/>
              </a:rPr>
              <a:t>развитие </a:t>
            </a:r>
            <a:r>
              <a:rPr lang="ru-RU" sz="2000" dirty="0" smtClean="0">
                <a:latin typeface="Times New Roman"/>
                <a:ea typeface="Times New Roman"/>
              </a:rPr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24935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 smtClean="0">
                <a:latin typeface="Times New Roman"/>
                <a:ea typeface="Times New Roman"/>
              </a:rPr>
              <a:t>Звукопроизношение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при дизартрии имеет специфические особенности: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Стойкий </a:t>
            </a:r>
            <a:r>
              <a:rPr lang="ru-RU" dirty="0">
                <a:latin typeface="Times New Roman"/>
                <a:ea typeface="Times New Roman"/>
              </a:rPr>
              <a:t>характер нарушений произношения, особая трудность их </a:t>
            </a:r>
            <a:r>
              <a:rPr lang="ru-RU" dirty="0" smtClean="0">
                <a:latin typeface="Times New Roman"/>
                <a:ea typeface="Times New Roman"/>
              </a:rPr>
              <a:t>преодоления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Трудность </a:t>
            </a:r>
            <a:r>
              <a:rPr lang="ru-RU" dirty="0">
                <a:latin typeface="Times New Roman"/>
                <a:ea typeface="Times New Roman"/>
              </a:rPr>
              <a:t>автоматизации звуков 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реобладание </a:t>
            </a:r>
            <a:r>
              <a:rPr lang="ru-RU" dirty="0">
                <a:latin typeface="Times New Roman"/>
                <a:ea typeface="Times New Roman"/>
              </a:rPr>
              <a:t>межзубного произношения свистящих </a:t>
            </a:r>
            <a:r>
              <a:rPr lang="ru-RU" dirty="0" smtClean="0">
                <a:latin typeface="Times New Roman"/>
                <a:ea typeface="Times New Roman"/>
              </a:rPr>
              <a:t>и </a:t>
            </a:r>
            <a:r>
              <a:rPr lang="ru-RU" dirty="0">
                <a:latin typeface="Times New Roman"/>
                <a:ea typeface="Times New Roman"/>
              </a:rPr>
              <a:t>шипящих </a:t>
            </a:r>
            <a:r>
              <a:rPr lang="ru-RU" dirty="0" smtClean="0">
                <a:latin typeface="Times New Roman"/>
                <a:ea typeface="Times New Roman"/>
              </a:rPr>
              <a:t>звуков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Оглушение </a:t>
            </a:r>
            <a:r>
              <a:rPr lang="ru-RU" dirty="0">
                <a:latin typeface="Times New Roman"/>
                <a:ea typeface="Times New Roman"/>
              </a:rPr>
              <a:t>звонких согласных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Смягчение </a:t>
            </a:r>
            <a:r>
              <a:rPr lang="ru-RU" dirty="0">
                <a:latin typeface="Times New Roman"/>
                <a:ea typeface="Times New Roman"/>
              </a:rPr>
              <a:t>твердых согласных (палатализация)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Нарушения </a:t>
            </a:r>
            <a:r>
              <a:rPr lang="ru-RU" dirty="0">
                <a:latin typeface="Times New Roman"/>
                <a:ea typeface="Times New Roman"/>
              </a:rPr>
              <a:t>звукопроизношения особенно выражены в речевом потоке. При увеличении речевой нагрузки наблюдается, а иногда и нарастает общая смазанность </a:t>
            </a:r>
            <a:r>
              <a:rPr lang="ru-RU" dirty="0" smtClean="0">
                <a:latin typeface="Times New Roman"/>
                <a:ea typeface="Times New Roman"/>
              </a:rPr>
              <a:t>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1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0648"/>
            <a:ext cx="8496944" cy="626469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500" b="1" i="1" dirty="0" smtClean="0">
                <a:latin typeface="Times New Roman"/>
                <a:ea typeface="Times New Roman"/>
              </a:rPr>
              <a:t>Общий осмотр</a:t>
            </a:r>
            <a:endParaRPr lang="ru-RU" sz="2500" b="1" i="1" dirty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Часто </a:t>
            </a:r>
            <a:r>
              <a:rPr lang="ru-RU" dirty="0">
                <a:latin typeface="Times New Roman"/>
                <a:ea typeface="Times New Roman"/>
              </a:rPr>
              <a:t>характерно отставание в физическом развитии</a:t>
            </a:r>
            <a:r>
              <a:rPr lang="ru-RU" dirty="0" smtClean="0">
                <a:latin typeface="Times New Roman"/>
                <a:ea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</a:rPr>
              <a:t>общая моторная неловкость </a:t>
            </a:r>
            <a:endParaRPr lang="ru-RU" dirty="0" smtClean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Часто </a:t>
            </a:r>
            <a:r>
              <a:rPr lang="ru-RU" dirty="0">
                <a:latin typeface="Times New Roman"/>
                <a:ea typeface="Times New Roman"/>
              </a:rPr>
              <a:t>отмечаются диспластические изменения в строении артикуляционного аппарата </a:t>
            </a:r>
            <a:endParaRPr lang="ru-RU" dirty="0" smtClean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У </a:t>
            </a:r>
            <a:r>
              <a:rPr lang="ru-RU" dirty="0">
                <a:latin typeface="Times New Roman"/>
                <a:ea typeface="Times New Roman"/>
              </a:rPr>
              <a:t>детей с дизартрией часто имеется нарушения речевого </a:t>
            </a:r>
            <a:r>
              <a:rPr lang="ru-RU" dirty="0" smtClean="0">
                <a:latin typeface="Times New Roman"/>
                <a:ea typeface="Times New Roman"/>
              </a:rPr>
              <a:t>дыхания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Характерно для детей с дизартрией также и нарушение </a:t>
            </a:r>
            <a:r>
              <a:rPr lang="ru-RU" dirty="0" smtClean="0">
                <a:latin typeface="Times New Roman"/>
                <a:ea typeface="Times New Roman"/>
              </a:rPr>
              <a:t>голоса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Нарушение просодики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Нарушение </a:t>
            </a:r>
            <a:r>
              <a:rPr lang="ru-RU" dirty="0">
                <a:latin typeface="Times New Roman"/>
                <a:ea typeface="Times New Roman"/>
              </a:rPr>
              <a:t>темпа речи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6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0648"/>
            <a:ext cx="8496944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/>
                <a:ea typeface="Times New Roman"/>
              </a:rPr>
              <a:t>Неврологический статус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При </a:t>
            </a:r>
            <a:r>
              <a:rPr lang="ru-RU" sz="2000" dirty="0">
                <a:latin typeface="Times New Roman"/>
                <a:ea typeface="Times New Roman"/>
              </a:rPr>
              <a:t>дизартрии на разных уровнях нарушена передача импульсов от коры мозга к ядрам черепных нервов, имеющих непосредственное отношение к речи (тройничный нерв, лицевой, языкоглоточный,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>  </a:t>
            </a:r>
            <a:r>
              <a:rPr lang="ru-RU" sz="2000" dirty="0">
                <a:latin typeface="Times New Roman"/>
                <a:ea typeface="Times New Roman"/>
              </a:rPr>
              <a:t>блуждающий,  подъязычный</a:t>
            </a:r>
            <a:r>
              <a:rPr lang="ru-RU" sz="2000" dirty="0" smtClean="0">
                <a:latin typeface="Times New Roman"/>
                <a:ea typeface="Times New Roman"/>
              </a:rPr>
              <a:t>).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000" i="1" dirty="0" smtClean="0">
                <a:latin typeface="Times New Roman"/>
                <a:ea typeface="Times New Roman"/>
              </a:rPr>
              <a:t>I. </a:t>
            </a:r>
            <a:r>
              <a:rPr lang="ru-RU" sz="1700" b="1" i="1" dirty="0" smtClean="0">
                <a:latin typeface="Times New Roman"/>
                <a:ea typeface="Times New Roman"/>
              </a:rPr>
              <a:t>Черепно-мозговые нервы</a:t>
            </a:r>
            <a:endParaRPr lang="ru-RU" sz="1700" b="1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800" i="1" dirty="0" smtClean="0">
                <a:latin typeface="Times New Roman"/>
                <a:ea typeface="Times New Roman"/>
              </a:rPr>
              <a:t>1.</a:t>
            </a:r>
            <a:r>
              <a:rPr lang="ru-RU" sz="1800" i="1" dirty="0" smtClean="0">
                <a:latin typeface="Times New Roman"/>
                <a:ea typeface="Times New Roman"/>
              </a:rPr>
              <a:t> </a:t>
            </a:r>
            <a:r>
              <a:rPr lang="en-US" sz="1800" i="1" dirty="0" smtClean="0">
                <a:latin typeface="Times New Roman"/>
                <a:ea typeface="Times New Roman"/>
              </a:rPr>
              <a:t>V</a:t>
            </a:r>
            <a:r>
              <a:rPr lang="ru-RU" sz="1800" i="1" dirty="0" smtClean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пара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i="1" dirty="0">
                <a:latin typeface="Times New Roman"/>
                <a:ea typeface="Times New Roman"/>
              </a:rPr>
              <a:t>(тройничный нерв)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/>
                <a:ea typeface="Times New Roman"/>
              </a:rPr>
              <a:t>Д</a:t>
            </a:r>
            <a:r>
              <a:rPr lang="ru-RU" sz="1600" dirty="0" smtClean="0">
                <a:latin typeface="Times New Roman"/>
                <a:ea typeface="Times New Roman"/>
              </a:rPr>
              <a:t>вигательные </a:t>
            </a:r>
            <a:r>
              <a:rPr lang="ru-RU" sz="1600" dirty="0">
                <a:latin typeface="Times New Roman"/>
                <a:ea typeface="Times New Roman"/>
              </a:rPr>
              <a:t>волокна идут в составе 3-й  ветви тройничного нерва и иннервируют жевательную мускулатуру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i="1" dirty="0" smtClean="0">
                <a:latin typeface="Times New Roman"/>
                <a:ea typeface="Times New Roman"/>
              </a:rPr>
              <a:t>2. </a:t>
            </a:r>
            <a:r>
              <a:rPr lang="en-US" sz="1800" i="1" dirty="0">
                <a:latin typeface="Times New Roman"/>
                <a:ea typeface="Times New Roman"/>
              </a:rPr>
              <a:t>VII</a:t>
            </a:r>
            <a:r>
              <a:rPr lang="ru-RU" sz="1800" i="1" dirty="0">
                <a:latin typeface="Times New Roman"/>
                <a:ea typeface="Times New Roman"/>
              </a:rPr>
              <a:t> пара (лицевой нерв)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- </a:t>
            </a:r>
            <a:r>
              <a:rPr lang="ru-RU" sz="1600" dirty="0" smtClean="0">
                <a:latin typeface="Times New Roman"/>
                <a:ea typeface="Times New Roman"/>
              </a:rPr>
              <a:t>Обеспечивает </a:t>
            </a:r>
            <a:r>
              <a:rPr lang="ru-RU" sz="1600" dirty="0">
                <a:latin typeface="Times New Roman"/>
                <a:ea typeface="Times New Roman"/>
              </a:rPr>
              <a:t>иннервацию  мимической мускулатуры  лица, губ, щек, шеи.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i="1" dirty="0" smtClean="0">
                <a:latin typeface="Times New Roman"/>
                <a:ea typeface="Times New Roman"/>
              </a:rPr>
              <a:t>3.</a:t>
            </a:r>
            <a:r>
              <a:rPr lang="ru-RU" sz="1800" i="1" dirty="0">
                <a:latin typeface="Times New Roman"/>
                <a:ea typeface="Times New Roman"/>
              </a:rPr>
              <a:t> </a:t>
            </a:r>
            <a:r>
              <a:rPr lang="en-US" sz="1800" i="1" dirty="0">
                <a:latin typeface="Times New Roman"/>
                <a:ea typeface="Times New Roman"/>
              </a:rPr>
              <a:t>IX</a:t>
            </a:r>
            <a:r>
              <a:rPr lang="ru-RU" sz="1800" i="1" dirty="0">
                <a:latin typeface="Times New Roman"/>
                <a:ea typeface="Times New Roman"/>
              </a:rPr>
              <a:t> пара (языкоглоточный нерв)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Двигательные </a:t>
            </a:r>
            <a:r>
              <a:rPr lang="ru-RU" sz="1600" dirty="0">
                <a:latin typeface="Times New Roman"/>
                <a:ea typeface="Times New Roman"/>
              </a:rPr>
              <a:t>волокна иннервируют мускулатуру глотки, мягкого неба, гортани, голосовых связок.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buClr>
                <a:srgbClr val="31B6FD"/>
              </a:buClr>
              <a:buNone/>
            </a:pP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4. </a:t>
            </a:r>
            <a:r>
              <a:rPr lang="en-US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X</a:t>
            </a: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 пара (блуждающий нерв) </a:t>
            </a:r>
          </a:p>
          <a:p>
            <a:pPr lvl="0" algn="just">
              <a:lnSpc>
                <a:spcPct val="150000"/>
              </a:lnSpc>
              <a:buClr>
                <a:srgbClr val="31B6FD"/>
              </a:buClr>
              <a:buFontTx/>
              <a:buChar char="-"/>
            </a:pPr>
            <a:r>
              <a:rPr lang="ru-RU" sz="1600" dirty="0">
                <a:solidFill>
                  <a:srgbClr val="073E87"/>
                </a:solidFill>
                <a:latin typeface="Times New Roman"/>
                <a:ea typeface="Times New Roman"/>
              </a:rPr>
              <a:t>Двигательные волокна иннервируют мускулатуру глаз, мягкого неба, гортани и голосовых связок. </a:t>
            </a:r>
          </a:p>
          <a:p>
            <a:pPr marL="0" lvl="0" indent="0" algn="just">
              <a:lnSpc>
                <a:spcPct val="150000"/>
              </a:lnSpc>
              <a:buClr>
                <a:srgbClr val="31B6FD"/>
              </a:buClr>
              <a:buNone/>
            </a:pP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5. </a:t>
            </a:r>
            <a:r>
              <a:rPr lang="en-US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XII</a:t>
            </a: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 пара (подъязычный нерв)</a:t>
            </a:r>
          </a:p>
          <a:p>
            <a:pPr marL="0" lvl="0" indent="0" algn="just">
              <a:lnSpc>
                <a:spcPct val="150000"/>
              </a:lnSpc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  <a:latin typeface="Times New Roman"/>
                <a:ea typeface="Times New Roman"/>
              </a:rPr>
              <a:t>- Иннервирует мышцы языка и обеспечивает тонкие дифференцированные движения языка.</a:t>
            </a:r>
          </a:p>
          <a:p>
            <a:pPr marL="0" lvl="0" indent="0">
              <a:buClr>
                <a:srgbClr val="31B6FD"/>
              </a:buClr>
              <a:buNone/>
            </a:pPr>
            <a:endParaRPr lang="ru-RU" sz="1600" dirty="0">
              <a:solidFill>
                <a:srgbClr val="073E87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4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88640"/>
            <a:ext cx="8496944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1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мышечного тонуса артикуляционного аппарата 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а) </a:t>
            </a:r>
            <a:r>
              <a:rPr lang="ru-RU" sz="1600" i="1" dirty="0">
                <a:latin typeface="Times New Roman"/>
                <a:ea typeface="Times New Roman"/>
              </a:rPr>
              <a:t>Спастичность</a:t>
            </a:r>
            <a:r>
              <a:rPr lang="ru-RU" sz="1600" dirty="0">
                <a:latin typeface="Times New Roman"/>
                <a:ea typeface="Times New Roman"/>
              </a:rPr>
              <a:t> – повышение тонуса в мускулатуре языка, губ, лица, шеи. Язык «колом», оттянут назад, спинка его спастически изогнута, приподнята вверх, кончик языка не </a:t>
            </a:r>
            <a:r>
              <a:rPr lang="ru-RU" sz="1600" dirty="0" smtClean="0">
                <a:latin typeface="Times New Roman"/>
                <a:ea typeface="Times New Roman"/>
              </a:rPr>
              <a:t>выражен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б</a:t>
            </a:r>
            <a:r>
              <a:rPr lang="ru-RU" sz="1600" dirty="0">
                <a:latin typeface="Times New Roman"/>
                <a:ea typeface="Times New Roman"/>
              </a:rPr>
              <a:t>) </a:t>
            </a:r>
            <a:r>
              <a:rPr lang="ru-RU" sz="1600" i="1" dirty="0">
                <a:latin typeface="Times New Roman"/>
                <a:ea typeface="Times New Roman"/>
              </a:rPr>
              <a:t>Гипотония </a:t>
            </a:r>
            <a:r>
              <a:rPr lang="ru-RU" sz="1600" dirty="0">
                <a:latin typeface="Times New Roman"/>
                <a:ea typeface="Times New Roman"/>
              </a:rPr>
              <a:t>– снижение тонуса мышц. При гипотонии язык тонкий </a:t>
            </a:r>
            <a:r>
              <a:rPr lang="ru-RU" sz="1600" dirty="0" smtClean="0">
                <a:latin typeface="Times New Roman"/>
                <a:ea typeface="Times New Roman"/>
              </a:rPr>
              <a:t>расслабленный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в </a:t>
            </a:r>
            <a:r>
              <a:rPr lang="ru-RU" sz="1600" dirty="0">
                <a:latin typeface="Times New Roman"/>
                <a:ea typeface="Times New Roman"/>
              </a:rPr>
              <a:t>полости рта, губы вялые не могут плотно сжиматься. В силу этого рот обычно </a:t>
            </a:r>
            <a:r>
              <a:rPr lang="ru-RU" sz="1600" dirty="0" smtClean="0">
                <a:latin typeface="Times New Roman"/>
                <a:ea typeface="Times New Roman"/>
              </a:rPr>
              <a:t>полуоткрыт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в)</a:t>
            </a:r>
            <a:r>
              <a:rPr lang="ru-RU" sz="1600" b="1" dirty="0" smtClean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Дистония </a:t>
            </a:r>
            <a:r>
              <a:rPr lang="ru-RU" sz="1600" b="1" dirty="0">
                <a:latin typeface="Times New Roman"/>
                <a:ea typeface="Times New Roman"/>
              </a:rPr>
              <a:t>– </a:t>
            </a:r>
            <a:r>
              <a:rPr lang="ru-RU" sz="1600" dirty="0">
                <a:latin typeface="Times New Roman"/>
                <a:ea typeface="Times New Roman"/>
              </a:rPr>
              <a:t>меняющийся характер мышечного тонуса. В состоянии покоя может отмечаться низкий  мышечный тонус при попытках к «речи», в момент речи тонус резко </a:t>
            </a:r>
            <a:r>
              <a:rPr lang="ru-RU" sz="1600" dirty="0" smtClean="0">
                <a:latin typeface="Times New Roman"/>
                <a:ea typeface="Times New Roman"/>
              </a:rPr>
              <a:t>нарастает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b="1" i="1" dirty="0" smtClean="0">
                <a:latin typeface="Times New Roman"/>
                <a:ea typeface="Times New Roman"/>
              </a:rPr>
              <a:t>III. </a:t>
            </a:r>
            <a:r>
              <a:rPr lang="ru-RU" sz="1900" b="1" i="1" dirty="0" smtClean="0">
                <a:latin typeface="Times New Roman"/>
                <a:ea typeface="Times New Roman"/>
              </a:rPr>
              <a:t>Вегетативные расстройства</a:t>
            </a:r>
            <a:endParaRPr lang="ru-RU" sz="1900" b="1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а</a:t>
            </a:r>
            <a:r>
              <a:rPr lang="ru-RU" sz="1600" dirty="0" smtClean="0">
                <a:latin typeface="Times New Roman"/>
                <a:ea typeface="Times New Roman"/>
              </a:rPr>
              <a:t>) гиперсаливация</a:t>
            </a:r>
            <a:r>
              <a:rPr lang="ru-RU" sz="1600" dirty="0">
                <a:latin typeface="Times New Roman"/>
                <a:ea typeface="Times New Roman"/>
              </a:rPr>
              <a:t>, связанная с ограниченными движениями мышц языка, нарушения произвольного глотания, парезом губных </a:t>
            </a:r>
            <a:r>
              <a:rPr lang="ru-RU" sz="1600" dirty="0" smtClean="0">
                <a:latin typeface="Times New Roman"/>
                <a:ea typeface="Times New Roman"/>
              </a:rPr>
              <a:t>мышц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б</a:t>
            </a:r>
            <a:r>
              <a:rPr lang="ru-RU" sz="1600" dirty="0" smtClean="0">
                <a:latin typeface="Times New Roman"/>
                <a:ea typeface="Times New Roman"/>
              </a:rPr>
              <a:t>) возможна </a:t>
            </a:r>
            <a:r>
              <a:rPr lang="ru-RU" sz="1600" dirty="0">
                <a:latin typeface="Times New Roman"/>
                <a:ea typeface="Times New Roman"/>
              </a:rPr>
              <a:t>цианотичность </a:t>
            </a:r>
            <a:r>
              <a:rPr lang="ru-RU" sz="1600" dirty="0" smtClean="0">
                <a:latin typeface="Times New Roman"/>
                <a:ea typeface="Times New Roman"/>
              </a:rPr>
              <a:t>языка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в</a:t>
            </a:r>
            <a:r>
              <a:rPr lang="ru-RU" sz="1600" dirty="0" smtClean="0">
                <a:latin typeface="Times New Roman"/>
                <a:ea typeface="Times New Roman"/>
              </a:rPr>
              <a:t>) покраснение </a:t>
            </a:r>
            <a:r>
              <a:rPr lang="ru-RU" sz="1600" dirty="0">
                <a:latin typeface="Times New Roman"/>
                <a:ea typeface="Times New Roman"/>
              </a:rPr>
              <a:t>или бледность кожных </a:t>
            </a:r>
            <a:r>
              <a:rPr lang="ru-RU" sz="1600" dirty="0" smtClean="0">
                <a:latin typeface="Times New Roman"/>
                <a:ea typeface="Times New Roman"/>
              </a:rPr>
              <a:t>покровов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г</a:t>
            </a:r>
            <a:r>
              <a:rPr lang="ru-RU" sz="1600" dirty="0" smtClean="0">
                <a:latin typeface="Times New Roman"/>
                <a:ea typeface="Times New Roman"/>
              </a:rPr>
              <a:t>) потливость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900" b="1" i="1" dirty="0" smtClean="0">
                <a:latin typeface="Times New Roman"/>
                <a:ea typeface="Times New Roman"/>
              </a:rPr>
              <a:t>IV. </a:t>
            </a:r>
            <a:r>
              <a:rPr lang="ru-RU" sz="1900" b="1" i="1" dirty="0" smtClean="0">
                <a:latin typeface="Times New Roman"/>
                <a:ea typeface="Times New Roman"/>
              </a:rPr>
              <a:t>Психический статус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– неустойчивое рассеянное внимание, трудности его </a:t>
            </a:r>
            <a:r>
              <a:rPr lang="ru-RU" sz="1600" dirty="0" smtClean="0">
                <a:latin typeface="Times New Roman"/>
                <a:ea typeface="Times New Roman"/>
              </a:rPr>
              <a:t>переключения 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900" b="1" i="1" dirty="0" smtClean="0">
                <a:latin typeface="Times New Roman"/>
                <a:ea typeface="Times New Roman"/>
              </a:rPr>
              <a:t>V. </a:t>
            </a:r>
            <a:r>
              <a:rPr lang="ru-RU" sz="1900" b="1" i="1" dirty="0" smtClean="0">
                <a:latin typeface="Times New Roman"/>
                <a:ea typeface="Times New Roman"/>
              </a:rPr>
              <a:t>Эмоционально-волевая </a:t>
            </a:r>
            <a:r>
              <a:rPr lang="ru-RU" sz="1900" b="1" i="1" dirty="0">
                <a:latin typeface="Times New Roman"/>
                <a:ea typeface="Times New Roman"/>
              </a:rPr>
              <a:t>сфера</a:t>
            </a:r>
            <a:r>
              <a:rPr lang="ru-RU" sz="1900" b="1" dirty="0">
                <a:latin typeface="Times New Roman"/>
                <a:ea typeface="Times New Roman"/>
              </a:rPr>
              <a:t> </a:t>
            </a:r>
            <a:endParaRPr lang="ru-RU" sz="1900" b="1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– </a:t>
            </a:r>
            <a:r>
              <a:rPr lang="ru-RU" sz="1600" dirty="0">
                <a:latin typeface="Times New Roman"/>
                <a:ea typeface="Times New Roman"/>
              </a:rPr>
              <a:t>повышенная возбудимость, пугливость, чрезмерная чувствительность ко всем внешним </a:t>
            </a:r>
            <a:r>
              <a:rPr lang="ru-RU" sz="1600" dirty="0" smtClean="0">
                <a:latin typeface="Times New Roman"/>
                <a:ea typeface="Times New Roman"/>
              </a:rPr>
              <a:t>проявлениям 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3" y="1484784"/>
            <a:ext cx="7272809" cy="38164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 smtClean="0">
                <a:latin typeface="Times New Roman"/>
                <a:ea typeface="Times New Roman"/>
              </a:rPr>
              <a:t>Вспомогательные </a:t>
            </a:r>
            <a:r>
              <a:rPr lang="ru-RU" b="1" i="1" dirty="0">
                <a:latin typeface="Times New Roman"/>
                <a:ea typeface="Times New Roman"/>
              </a:rPr>
              <a:t>методы </a:t>
            </a:r>
            <a:r>
              <a:rPr lang="ru-RU" b="1" i="1" dirty="0" smtClean="0">
                <a:latin typeface="Times New Roman"/>
                <a:ea typeface="Times New Roman"/>
              </a:rPr>
              <a:t>диагностики</a:t>
            </a:r>
            <a:endParaRPr lang="ru-RU" sz="2000" dirty="0">
              <a:latin typeface="Times New Roman"/>
              <a:ea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ЭЭГ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ЭХО </a:t>
            </a:r>
            <a:r>
              <a:rPr lang="ru-RU" dirty="0" smtClean="0">
                <a:latin typeface="Times New Roman"/>
                <a:ea typeface="Times New Roman"/>
              </a:rPr>
              <a:t>– ЭС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  КТ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консультация окулиста и т.д.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5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39" y="1052736"/>
            <a:ext cx="6480721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коррекционной работы</a:t>
            </a:r>
          </a:p>
          <a:p>
            <a:pPr marL="0" indent="0" algn="ctr">
              <a:buNone/>
            </a:pP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логопедический массаж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Неврологический массаж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 артикуляционная гимнастика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Медикаментозное лечение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Физиотерапевтическое лечение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96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612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МБУ Центр «Леда» территориальная психолого-медико-педагогическая комиссия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Центр «Леда» территориальная психолого-медико-педагогическая комиссия</dc:title>
  <dc:creator>Сотрудник</dc:creator>
  <cp:lastModifiedBy>Сотрудник</cp:lastModifiedBy>
  <cp:revision>18</cp:revision>
  <dcterms:created xsi:type="dcterms:W3CDTF">2015-09-01T09:54:49Z</dcterms:created>
  <dcterms:modified xsi:type="dcterms:W3CDTF">2015-11-16T11:17:28Z</dcterms:modified>
</cp:coreProperties>
</file>