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79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D0823-FE7C-4825-9019-805A9186870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141A2B-F729-49DE-97CE-0A8DCBFD7CA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Ученик (агрессор) – ученик (жертва)</a:t>
          </a:r>
          <a:endParaRPr lang="ru-RU" dirty="0">
            <a:solidFill>
              <a:srgbClr val="C00000"/>
            </a:solidFill>
          </a:endParaRPr>
        </a:p>
      </dgm:t>
    </dgm:pt>
    <dgm:pt modelId="{016E7EAF-0319-4BD5-A760-2108B8598249}" type="parTrans" cxnId="{D4B39DD0-3732-4BDE-BFB0-571FEC8D9936}">
      <dgm:prSet/>
      <dgm:spPr/>
      <dgm:t>
        <a:bodyPr/>
        <a:lstStyle/>
        <a:p>
          <a:endParaRPr lang="ru-RU"/>
        </a:p>
      </dgm:t>
    </dgm:pt>
    <dgm:pt modelId="{8C4725D9-FF70-4FDF-BD02-667C3C5D8A86}" type="sibTrans" cxnId="{D4B39DD0-3732-4BDE-BFB0-571FEC8D9936}">
      <dgm:prSet/>
      <dgm:spPr/>
      <dgm:t>
        <a:bodyPr/>
        <a:lstStyle/>
        <a:p>
          <a:endParaRPr lang="ru-RU"/>
        </a:p>
      </dgm:t>
    </dgm:pt>
    <dgm:pt modelId="{F04D6AE1-8815-45C7-A963-501165B0AD4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Формы школьного </a:t>
          </a:r>
          <a:r>
            <a:rPr lang="ru-RU" b="1" dirty="0" err="1" smtClean="0">
              <a:solidFill>
                <a:schemeClr val="accent6">
                  <a:lumMod val="50000"/>
                </a:schemeClr>
              </a:solidFill>
            </a:rPr>
            <a:t>буллинга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F4BDCA08-257C-4C02-B565-E047540047DE}" type="parTrans" cxnId="{CCC8CACA-A116-46CA-839E-A027DB9DBDDE}">
      <dgm:prSet/>
      <dgm:spPr/>
      <dgm:t>
        <a:bodyPr/>
        <a:lstStyle/>
        <a:p>
          <a:endParaRPr lang="ru-RU"/>
        </a:p>
      </dgm:t>
    </dgm:pt>
    <dgm:pt modelId="{25CE1B47-DC15-4EF2-B995-E056049AB52C}" type="sibTrans" cxnId="{CCC8CACA-A116-46CA-839E-A027DB9DBDDE}">
      <dgm:prSet/>
      <dgm:spPr/>
      <dgm:t>
        <a:bodyPr/>
        <a:lstStyle/>
        <a:p>
          <a:endParaRPr lang="ru-RU"/>
        </a:p>
      </dgm:t>
    </dgm:pt>
    <dgm:pt modelId="{39BF6A6D-C4F0-4D64-8832-3611E86E23A7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Взрослый (агрессор) – ученик (жертва)</a:t>
          </a:r>
          <a:endParaRPr lang="ru-RU" dirty="0">
            <a:solidFill>
              <a:srgbClr val="C00000"/>
            </a:solidFill>
          </a:endParaRPr>
        </a:p>
      </dgm:t>
    </dgm:pt>
    <dgm:pt modelId="{AB3A1150-945F-4E75-AD95-114D8B8AB2CB}" type="parTrans" cxnId="{0428B402-8D89-4537-B133-4D925A7C2E0E}">
      <dgm:prSet/>
      <dgm:spPr/>
      <dgm:t>
        <a:bodyPr/>
        <a:lstStyle/>
        <a:p>
          <a:endParaRPr lang="ru-RU"/>
        </a:p>
      </dgm:t>
    </dgm:pt>
    <dgm:pt modelId="{CF5AF150-3162-434E-A983-3BBF8B00A1D6}" type="sibTrans" cxnId="{0428B402-8D89-4537-B133-4D925A7C2E0E}">
      <dgm:prSet/>
      <dgm:spPr/>
      <dgm:t>
        <a:bodyPr/>
        <a:lstStyle/>
        <a:p>
          <a:endParaRPr lang="ru-RU"/>
        </a:p>
      </dgm:t>
    </dgm:pt>
    <dgm:pt modelId="{A09323BD-ECA9-424B-A5E4-7355851F97C8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Ученик (агрессор) – взрослый (жертва)</a:t>
          </a:r>
          <a:endParaRPr lang="ru-RU" dirty="0">
            <a:solidFill>
              <a:srgbClr val="C00000"/>
            </a:solidFill>
          </a:endParaRPr>
        </a:p>
      </dgm:t>
    </dgm:pt>
    <dgm:pt modelId="{FA8FDB1F-3316-46AD-BDDE-28DB39F376CF}" type="parTrans" cxnId="{90F9EAED-2980-4501-BB20-309F8A18E9CF}">
      <dgm:prSet/>
      <dgm:spPr/>
      <dgm:t>
        <a:bodyPr/>
        <a:lstStyle/>
        <a:p>
          <a:endParaRPr lang="ru-RU"/>
        </a:p>
      </dgm:t>
    </dgm:pt>
    <dgm:pt modelId="{FE165CF0-7424-4B0D-905E-121D9DE1B17D}" type="sibTrans" cxnId="{90F9EAED-2980-4501-BB20-309F8A18E9CF}">
      <dgm:prSet/>
      <dgm:spPr/>
      <dgm:t>
        <a:bodyPr/>
        <a:lstStyle/>
        <a:p>
          <a:endParaRPr lang="ru-RU"/>
        </a:p>
      </dgm:t>
    </dgm:pt>
    <dgm:pt modelId="{7C78A192-28A1-4605-8BC4-F7FB8336EA89}" type="pres">
      <dgm:prSet presAssocID="{E95D0823-FE7C-4825-9019-805A9186870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C1E7EAA-9121-443C-83A6-CB5E13710C34}" type="pres">
      <dgm:prSet presAssocID="{BD141A2B-F729-49DE-97CE-0A8DCBFD7CAA}" presName="singleCycle" presStyleCnt="0"/>
      <dgm:spPr/>
    </dgm:pt>
    <dgm:pt modelId="{5F07C4A9-3360-4C5C-B5A7-5CD1BADF38FD}" type="pres">
      <dgm:prSet presAssocID="{BD141A2B-F729-49DE-97CE-0A8DCBFD7CAA}" presName="singleCenter" presStyleLbl="node1" presStyleIdx="0" presStyleCnt="4" custScaleX="208988" custScaleY="6991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1EAF3FF-0962-42E3-9B00-40303416BB45}" type="pres">
      <dgm:prSet presAssocID="{F4BDCA08-257C-4C02-B565-E047540047DE}" presName="Name56" presStyleLbl="parChTrans1D2" presStyleIdx="0" presStyleCnt="3"/>
      <dgm:spPr/>
    </dgm:pt>
    <dgm:pt modelId="{EE71EEC5-13E2-410C-AE78-79A5EAE38462}" type="pres">
      <dgm:prSet presAssocID="{F04D6AE1-8815-45C7-A963-501165B0AD42}" presName="text0" presStyleLbl="node1" presStyleIdx="1" presStyleCnt="4" custScaleX="490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E6A1C-2CCF-43C8-8836-B9D3CB3ED158}" type="pres">
      <dgm:prSet presAssocID="{AB3A1150-945F-4E75-AD95-114D8B8AB2CB}" presName="Name56" presStyleLbl="parChTrans1D2" presStyleIdx="1" presStyleCnt="3"/>
      <dgm:spPr/>
    </dgm:pt>
    <dgm:pt modelId="{EFDFEACB-6760-4A70-895D-2564FF84FE84}" type="pres">
      <dgm:prSet presAssocID="{39BF6A6D-C4F0-4D64-8832-3611E86E23A7}" presName="text0" presStyleLbl="node1" presStyleIdx="2" presStyleCnt="4" custScaleX="326326" custScaleY="123288" custRadScaleRad="101504" custRadScaleInc="-409">
        <dgm:presLayoutVars>
          <dgm:bulletEnabled val="1"/>
        </dgm:presLayoutVars>
      </dgm:prSet>
      <dgm:spPr/>
    </dgm:pt>
    <dgm:pt modelId="{1F1C5D70-8EA0-4488-8356-233B4ACD5BB9}" type="pres">
      <dgm:prSet presAssocID="{FA8FDB1F-3316-46AD-BDDE-28DB39F376CF}" presName="Name56" presStyleLbl="parChTrans1D2" presStyleIdx="2" presStyleCnt="3"/>
      <dgm:spPr/>
    </dgm:pt>
    <dgm:pt modelId="{BA6DE79C-5DA9-4D32-8A4E-E49E4D625CC6}" type="pres">
      <dgm:prSet presAssocID="{A09323BD-ECA9-424B-A5E4-7355851F97C8}" presName="text0" presStyleLbl="node1" presStyleIdx="3" presStyleCnt="4" custScaleX="331021" custScaleY="119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D012E-F0CF-459C-8FE1-9AB64F9C8873}" type="presOf" srcId="{E95D0823-FE7C-4825-9019-805A91868701}" destId="{7C78A192-28A1-4605-8BC4-F7FB8336EA89}" srcOrd="0" destOrd="0" presId="urn:microsoft.com/office/officeart/2008/layout/RadialCluster"/>
    <dgm:cxn modelId="{EDD32BF6-58F9-45F8-B381-848CA11A2847}" type="presOf" srcId="{FA8FDB1F-3316-46AD-BDDE-28DB39F376CF}" destId="{1F1C5D70-8EA0-4488-8356-233B4ACD5BB9}" srcOrd="0" destOrd="0" presId="urn:microsoft.com/office/officeart/2008/layout/RadialCluster"/>
    <dgm:cxn modelId="{20983B09-55C2-442E-8310-7FE2AF3F9D44}" type="presOf" srcId="{BD141A2B-F729-49DE-97CE-0A8DCBFD7CAA}" destId="{5F07C4A9-3360-4C5C-B5A7-5CD1BADF38FD}" srcOrd="0" destOrd="0" presId="urn:microsoft.com/office/officeart/2008/layout/RadialCluster"/>
    <dgm:cxn modelId="{90F9EAED-2980-4501-BB20-309F8A18E9CF}" srcId="{BD141A2B-F729-49DE-97CE-0A8DCBFD7CAA}" destId="{A09323BD-ECA9-424B-A5E4-7355851F97C8}" srcOrd="2" destOrd="0" parTransId="{FA8FDB1F-3316-46AD-BDDE-28DB39F376CF}" sibTransId="{FE165CF0-7424-4B0D-905E-121D9DE1B17D}"/>
    <dgm:cxn modelId="{B407E454-0C72-47B6-BC06-F831C6C52DB4}" type="presOf" srcId="{F4BDCA08-257C-4C02-B565-E047540047DE}" destId="{E1EAF3FF-0962-42E3-9B00-40303416BB45}" srcOrd="0" destOrd="0" presId="urn:microsoft.com/office/officeart/2008/layout/RadialCluster"/>
    <dgm:cxn modelId="{637CC1F2-FE52-41A4-A27B-B86F468F1B18}" type="presOf" srcId="{39BF6A6D-C4F0-4D64-8832-3611E86E23A7}" destId="{EFDFEACB-6760-4A70-895D-2564FF84FE84}" srcOrd="0" destOrd="0" presId="urn:microsoft.com/office/officeart/2008/layout/RadialCluster"/>
    <dgm:cxn modelId="{D4B39DD0-3732-4BDE-BFB0-571FEC8D9936}" srcId="{E95D0823-FE7C-4825-9019-805A91868701}" destId="{BD141A2B-F729-49DE-97CE-0A8DCBFD7CAA}" srcOrd="0" destOrd="0" parTransId="{016E7EAF-0319-4BD5-A760-2108B8598249}" sibTransId="{8C4725D9-FF70-4FDF-BD02-667C3C5D8A86}"/>
    <dgm:cxn modelId="{00689CC3-DE79-4C29-BAE0-7D1672B9B399}" type="presOf" srcId="{A09323BD-ECA9-424B-A5E4-7355851F97C8}" destId="{BA6DE79C-5DA9-4D32-8A4E-E49E4D625CC6}" srcOrd="0" destOrd="0" presId="urn:microsoft.com/office/officeart/2008/layout/RadialCluster"/>
    <dgm:cxn modelId="{E9713FF3-66CE-4A1C-BE75-63B8FF25D91D}" type="presOf" srcId="{AB3A1150-945F-4E75-AD95-114D8B8AB2CB}" destId="{D8CE6A1C-2CCF-43C8-8836-B9D3CB3ED158}" srcOrd="0" destOrd="0" presId="urn:microsoft.com/office/officeart/2008/layout/RadialCluster"/>
    <dgm:cxn modelId="{CCC8CACA-A116-46CA-839E-A027DB9DBDDE}" srcId="{BD141A2B-F729-49DE-97CE-0A8DCBFD7CAA}" destId="{F04D6AE1-8815-45C7-A963-501165B0AD42}" srcOrd="0" destOrd="0" parTransId="{F4BDCA08-257C-4C02-B565-E047540047DE}" sibTransId="{25CE1B47-DC15-4EF2-B995-E056049AB52C}"/>
    <dgm:cxn modelId="{0428B402-8D89-4537-B133-4D925A7C2E0E}" srcId="{BD141A2B-F729-49DE-97CE-0A8DCBFD7CAA}" destId="{39BF6A6D-C4F0-4D64-8832-3611E86E23A7}" srcOrd="1" destOrd="0" parTransId="{AB3A1150-945F-4E75-AD95-114D8B8AB2CB}" sibTransId="{CF5AF150-3162-434E-A983-3BBF8B00A1D6}"/>
    <dgm:cxn modelId="{E5BA5F72-BD1A-43DC-BFA6-D90FE8FC484D}" type="presOf" srcId="{F04D6AE1-8815-45C7-A963-501165B0AD42}" destId="{EE71EEC5-13E2-410C-AE78-79A5EAE38462}" srcOrd="0" destOrd="0" presId="urn:microsoft.com/office/officeart/2008/layout/RadialCluster"/>
    <dgm:cxn modelId="{C60E8079-4B74-45C9-8B11-C652036A1F42}" type="presParOf" srcId="{7C78A192-28A1-4605-8BC4-F7FB8336EA89}" destId="{EC1E7EAA-9121-443C-83A6-CB5E13710C34}" srcOrd="0" destOrd="0" presId="urn:microsoft.com/office/officeart/2008/layout/RadialCluster"/>
    <dgm:cxn modelId="{3E5D3D34-A0B7-4DEF-8B06-419ED12B0FF8}" type="presParOf" srcId="{EC1E7EAA-9121-443C-83A6-CB5E13710C34}" destId="{5F07C4A9-3360-4C5C-B5A7-5CD1BADF38FD}" srcOrd="0" destOrd="0" presId="urn:microsoft.com/office/officeart/2008/layout/RadialCluster"/>
    <dgm:cxn modelId="{DF4DE97F-EF74-4312-9DEB-D04A88749B9D}" type="presParOf" srcId="{EC1E7EAA-9121-443C-83A6-CB5E13710C34}" destId="{E1EAF3FF-0962-42E3-9B00-40303416BB45}" srcOrd="1" destOrd="0" presId="urn:microsoft.com/office/officeart/2008/layout/RadialCluster"/>
    <dgm:cxn modelId="{A5BE81FE-C645-438B-8617-C29547DFEC11}" type="presParOf" srcId="{EC1E7EAA-9121-443C-83A6-CB5E13710C34}" destId="{EE71EEC5-13E2-410C-AE78-79A5EAE38462}" srcOrd="2" destOrd="0" presId="urn:microsoft.com/office/officeart/2008/layout/RadialCluster"/>
    <dgm:cxn modelId="{6B170567-1951-4EDB-86A1-A161C107DD91}" type="presParOf" srcId="{EC1E7EAA-9121-443C-83A6-CB5E13710C34}" destId="{D8CE6A1C-2CCF-43C8-8836-B9D3CB3ED158}" srcOrd="3" destOrd="0" presId="urn:microsoft.com/office/officeart/2008/layout/RadialCluster"/>
    <dgm:cxn modelId="{EA85E45C-ECE6-4382-9A0D-958B89773624}" type="presParOf" srcId="{EC1E7EAA-9121-443C-83A6-CB5E13710C34}" destId="{EFDFEACB-6760-4A70-895D-2564FF84FE84}" srcOrd="4" destOrd="0" presId="urn:microsoft.com/office/officeart/2008/layout/RadialCluster"/>
    <dgm:cxn modelId="{34A58A56-A2C9-4639-BD15-8D0E1A372510}" type="presParOf" srcId="{EC1E7EAA-9121-443C-83A6-CB5E13710C34}" destId="{1F1C5D70-8EA0-4488-8356-233B4ACD5BB9}" srcOrd="5" destOrd="0" presId="urn:microsoft.com/office/officeart/2008/layout/RadialCluster"/>
    <dgm:cxn modelId="{F01C9FCC-09FA-4956-9392-A8B0F6161CB1}" type="presParOf" srcId="{EC1E7EAA-9121-443C-83A6-CB5E13710C34}" destId="{BA6DE79C-5DA9-4D32-8A4E-E49E4D625CC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7C4A9-3360-4C5C-B5A7-5CD1BADF38FD}">
      <dsp:nvSpPr>
        <dsp:cNvPr id="0" name=""/>
        <dsp:cNvSpPr/>
      </dsp:nvSpPr>
      <dsp:spPr>
        <a:xfrm>
          <a:off x="2446728" y="2673567"/>
          <a:ext cx="3361441" cy="1124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rgbClr val="C00000"/>
              </a:solidFill>
            </a:rPr>
            <a:t>Ученик (агрессор) – ученик (жертва)</a:t>
          </a:r>
          <a:endParaRPr lang="ru-RU" sz="3100" kern="1200" dirty="0">
            <a:solidFill>
              <a:srgbClr val="C00000"/>
            </a:solidFill>
          </a:endParaRPr>
        </a:p>
      </dsp:txBody>
      <dsp:txXfrm>
        <a:off x="2501621" y="2728460"/>
        <a:ext cx="3251655" cy="1014704"/>
      </dsp:txXfrm>
    </dsp:sp>
    <dsp:sp modelId="{E1EAF3FF-0962-42E3-9B00-40303416BB45}">
      <dsp:nvSpPr>
        <dsp:cNvPr id="0" name=""/>
        <dsp:cNvSpPr/>
      </dsp:nvSpPr>
      <dsp:spPr>
        <a:xfrm rot="16200000">
          <a:off x="3442336" y="1988454"/>
          <a:ext cx="13702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02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1EEC5-13E2-410C-AE78-79A5EAE38462}">
      <dsp:nvSpPr>
        <dsp:cNvPr id="0" name=""/>
        <dsp:cNvSpPr/>
      </dsp:nvSpPr>
      <dsp:spPr>
        <a:xfrm>
          <a:off x="1483124" y="225688"/>
          <a:ext cx="5288648" cy="107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accent6">
                  <a:lumMod val="50000"/>
                </a:schemeClr>
              </a:solidFill>
            </a:rPr>
            <a:t>Формы школьного </a:t>
          </a:r>
          <a:r>
            <a:rPr lang="ru-RU" sz="3100" b="1" kern="1200" dirty="0" err="1" smtClean="0">
              <a:solidFill>
                <a:schemeClr val="accent6">
                  <a:lumMod val="50000"/>
                </a:schemeClr>
              </a:solidFill>
            </a:rPr>
            <a:t>буллинга</a:t>
          </a:r>
          <a:endParaRPr lang="ru-RU" sz="31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35731" y="278295"/>
        <a:ext cx="5183434" cy="972439"/>
      </dsp:txXfrm>
    </dsp:sp>
    <dsp:sp modelId="{D8CE6A1C-2CCF-43C8-8836-B9D3CB3ED158}">
      <dsp:nvSpPr>
        <dsp:cNvPr id="0" name=""/>
        <dsp:cNvSpPr/>
      </dsp:nvSpPr>
      <dsp:spPr>
        <a:xfrm rot="1785276">
          <a:off x="5108552" y="3807239"/>
          <a:ext cx="370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00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FEACB-6760-4A70-895D-2564FF84FE84}">
      <dsp:nvSpPr>
        <dsp:cNvPr id="0" name=""/>
        <dsp:cNvSpPr/>
      </dsp:nvSpPr>
      <dsp:spPr>
        <a:xfrm>
          <a:off x="4546864" y="3816421"/>
          <a:ext cx="3516662" cy="13286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0000"/>
              </a:solidFill>
            </a:rPr>
            <a:t>Взрослый (агрессор) – ученик (жертва)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4611722" y="3881279"/>
        <a:ext cx="3386946" cy="1198901"/>
      </dsp:txXfrm>
    </dsp:sp>
    <dsp:sp modelId="{1F1C5D70-8EA0-4488-8356-233B4ACD5BB9}">
      <dsp:nvSpPr>
        <dsp:cNvPr id="0" name=""/>
        <dsp:cNvSpPr/>
      </dsp:nvSpPr>
      <dsp:spPr>
        <a:xfrm rot="9000000">
          <a:off x="3102042" y="3811876"/>
          <a:ext cx="552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2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DE79C-5DA9-4D32-8A4E-E49E4D625CC6}">
      <dsp:nvSpPr>
        <dsp:cNvPr id="0" name=""/>
        <dsp:cNvSpPr/>
      </dsp:nvSpPr>
      <dsp:spPr>
        <a:xfrm>
          <a:off x="203613" y="3825694"/>
          <a:ext cx="3567258" cy="1291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C00000"/>
              </a:solidFill>
            </a:rPr>
            <a:t>Ученик (агрессор) – взрослый (жертва)</a:t>
          </a:r>
          <a:endParaRPr lang="ru-RU" sz="3000" kern="1200" dirty="0">
            <a:solidFill>
              <a:srgbClr val="C00000"/>
            </a:solidFill>
          </a:endParaRPr>
        </a:p>
      </dsp:txBody>
      <dsp:txXfrm>
        <a:off x="266661" y="3888742"/>
        <a:ext cx="3441162" cy="1165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буллинг</a:t>
            </a:r>
            <a:r>
              <a:rPr lang="ru-RU" dirty="0" smtClean="0"/>
              <a:t> и как с ним бороться?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5144616" cy="98566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Строкач Светлана Анатольевна</a:t>
            </a:r>
          </a:p>
          <a:p>
            <a:pPr algn="l"/>
            <a:r>
              <a:rPr lang="ru-RU" dirty="0" smtClean="0"/>
              <a:t>Педагог-психолог МБУ Центр «ЛЕДА»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7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Во-первых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никогда нельзя ждать, что травля прекратится сама. Дело в том, что мозг ребенка — орган незрелый. У детей вообще плохо сформирована способность противостоять групповому давлению. Именно поэтому </a:t>
            </a:r>
            <a:r>
              <a:rPr lang="ru-RU" sz="4000" b="1" dirty="0"/>
              <a:t>задавать моральные ориентиры детям обязаны взрослые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13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Во-вторых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не надо оправдывать травлю, говоря, например, «он и правда не такой, как все», или « сейчас дети пошли очень жестокие». Травля, от которой страдает сегодня конкретный ребенок</a:t>
            </a:r>
            <a:r>
              <a:rPr lang="ru-RU" sz="4100" b="1" dirty="0">
                <a:solidFill>
                  <a:srgbClr val="000000"/>
                </a:solidFill>
                <a:latin typeface="Arial"/>
                <a:ea typeface="Times New Roman"/>
              </a:rPr>
              <a:t>, должна быть прекращена. И всё.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Это не предмет для научных рассуждений. Это вопрос морали и прав человека. Будь он хоть трижды «не такой» — </a:t>
            </a:r>
            <a:r>
              <a:rPr lang="ru-RU" sz="4600" b="1" dirty="0">
                <a:solidFill>
                  <a:srgbClr val="000000"/>
                </a:solidFill>
                <a:latin typeface="Arial"/>
                <a:ea typeface="Times New Roman"/>
              </a:rPr>
              <a:t>травить нельзя.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Если у взрослого нет в этом твердого убеждения, если он вместо конкретных действий в упоении от собственной проницательности станет «анализировать истоки», травля продолжится.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0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В-третьих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нельзя путать травлю и непопулярность. </a:t>
            </a:r>
            <a:r>
              <a:rPr lang="ru-RU" sz="3800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Травля </a:t>
            </a:r>
            <a:r>
              <a:rPr lang="ru-RU" sz="3800" i="1" dirty="0">
                <a:solidFill>
                  <a:srgbClr val="000000"/>
                </a:solidFill>
                <a:latin typeface="Arial"/>
                <a:ea typeface="Times New Roman"/>
              </a:rPr>
              <a:t>— это групповое, эмоциональное и/или физическое насилие. </a:t>
            </a:r>
            <a:endParaRPr lang="ru-RU" sz="3800" i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Стоит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иметь в виду и то, что, обращая внимание группы на достоинства «жертвы», пытаясь повысить ее рейтинг особыми поручениями, рассказами об успехах, такие педагоги скорее дают пищу для новых выходок и усугубляют ситуацию.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Теперь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любые достоинства жертвы в глазах группы, захваченной азартом травли, будут мгновенно превращены в недостатки.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000000"/>
                </a:solidFill>
                <a:latin typeface="Arial"/>
                <a:ea typeface="Times New Roman"/>
              </a:rPr>
              <a:t>Выиграл </a:t>
            </a:r>
            <a:r>
              <a:rPr lang="ru-RU" sz="3800" b="1" dirty="0">
                <a:solidFill>
                  <a:srgbClr val="000000"/>
                </a:solidFill>
                <a:latin typeface="Arial"/>
                <a:ea typeface="Times New Roman"/>
              </a:rPr>
              <a:t>олимпиаду — «</a:t>
            </a:r>
            <a:r>
              <a:rPr lang="ru-RU" sz="3800" b="1" dirty="0" err="1">
                <a:solidFill>
                  <a:srgbClr val="000000"/>
                </a:solidFill>
                <a:latin typeface="Arial"/>
                <a:ea typeface="Times New Roman"/>
              </a:rPr>
              <a:t>ботан</a:t>
            </a:r>
            <a:r>
              <a:rPr lang="ru-RU" sz="3800" b="1" dirty="0">
                <a:solidFill>
                  <a:srgbClr val="000000"/>
                </a:solidFill>
                <a:latin typeface="Arial"/>
                <a:ea typeface="Times New Roman"/>
              </a:rPr>
              <a:t>». Помог кому-то — «подлиза». Сделал прекрасный рисунок — «художник-мазила-мочи-Левитана».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В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такой атмосфере не пробьются ростки ни интереса, ни уважения. </a:t>
            </a:r>
            <a:r>
              <a:rPr lang="ru-RU" sz="5800" b="1" dirty="0">
                <a:solidFill>
                  <a:srgbClr val="000000"/>
                </a:solidFill>
                <a:latin typeface="Arial"/>
                <a:ea typeface="Times New Roman"/>
              </a:rPr>
              <a:t>Сначала надо прекратить насилие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Только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тогда можно начинать воспитывать уважительное отношение к однокласснику.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5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В-четвертых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нельзя считать, что травля — это проблема лишь того, кого травят.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Преодолеть травлю «разговорами по душам» и «индивидуальной работой психолога» с жертвой ли, с агрессорами ли, невозможно. </a:t>
            </a:r>
            <a:r>
              <a:rPr lang="ru-RU" sz="4400" b="1" dirty="0">
                <a:solidFill>
                  <a:srgbClr val="000000"/>
                </a:solidFill>
                <a:latin typeface="Arial"/>
                <a:ea typeface="Times New Roman"/>
              </a:rPr>
              <a:t>Ведь травля — болезнь группы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, от которой страдают, в конечном счете, все члены этой группы. И жертва, получившая опыт унижения, отвержения и незащищенности. И свидетели, которые стояли в стороне, делая вид, что ничего особенного не происходит. В это самое время они получали опыт бессилия перед властью толпы и стыда за собственное малодушие.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Наконец, страдают и преследователи. Чувство безнаказанности и иллюзия правоты приводят не только к огрублению чувств — они лишают возможности в будущем иметь тонкие и душевные отношения с кем-либо.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Травля — это проблема всей группы вместе взятой. Она — пожиратель энергии, лишающий коллектив сил на всё остальное, в том числе на учебу.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В-пятых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нельзя считать травлю проблемой личности. Увы, бытует мнение, что во всем виновата сама жертва, ведь она «такая» (в негативном ключе: глупая, некрасивая, конфликтная или в позитивном: одаренная, нестандартная, «индиго»). Это миф, что для роли жертвы нужно быть ненормальным.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sz="3800" b="1" dirty="0">
                <a:solidFill>
                  <a:srgbClr val="000000"/>
                </a:solidFill>
                <a:latin typeface="Arial"/>
                <a:ea typeface="Times New Roman"/>
              </a:rPr>
              <a:t>«Козлом отпущения» может стать каждый. </a:t>
            </a:r>
            <a:endParaRPr lang="ru-RU" sz="38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важно, что именно: очки, веснушки, вес, успеваемость, национальная или религиозная принадлежность, или финансовое положение семьи — все может быть поводом для травли. При этом один и тот же ребенок в одной группе будет своим, в другой — изгоем. </a:t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Но не следует сводить причину травли к качествам тех, кто травит. Безусловно, инициаторами часто являются дети внутренне, духовно не самые благополучные. Однако практика показывает: даже отъявленные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</a:rPr>
              <a:t>травители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, случайно оказавшись с жертвой, например, в очереди в детской поликлинике, будут мирно общаться.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6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Шестое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Попытки объяснить агрессорам, что жертве плохо, призыв проявить сочувствие лишь укрепляют последних в позиции сильного, который хочет — «казнит», а хочет — «милует». К тому же это еще более унижает жертву, демонстрируя ее беспомощность.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Седьмое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61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Большая ошибка — принимать правила игры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</a:rPr>
              <a:t>травителей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, пытаться выбирать между </a:t>
            </a:r>
            <a:r>
              <a:rPr lang="ru-RU" dirty="0" err="1">
                <a:solidFill>
                  <a:srgbClr val="000000"/>
                </a:solidFill>
                <a:latin typeface="Arial"/>
                <a:ea typeface="Times New Roman"/>
              </a:rPr>
              <a:t>виктимностью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и агрессией: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r>
              <a:rPr lang="ru-RU" sz="3600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либо </a:t>
            </a:r>
            <a:r>
              <a:rPr lang="ru-RU" sz="3600" b="1" i="1" dirty="0">
                <a:solidFill>
                  <a:srgbClr val="000000"/>
                </a:solidFill>
                <a:latin typeface="Arial"/>
                <a:ea typeface="Times New Roman"/>
              </a:rPr>
              <a:t>«меня бьют и будут бить всегда, потому что я слабый</a:t>
            </a:r>
            <a:r>
              <a:rPr lang="ru-RU" sz="3600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»,</a:t>
            </a:r>
          </a:p>
          <a:p>
            <a:r>
              <a:rPr lang="ru-RU" sz="3600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либо </a:t>
            </a:r>
            <a:r>
              <a:rPr lang="ru-RU" sz="3600" b="1" i="1" dirty="0">
                <a:solidFill>
                  <a:srgbClr val="000000"/>
                </a:solidFill>
                <a:latin typeface="Arial"/>
                <a:ea typeface="Times New Roman"/>
              </a:rPr>
              <a:t>«меня бить ни за что не будут, я сильный и бить буду сам».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При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, казалось бы, очевидной разнице обе позиции сходны. Они обе базируются на убеждении: </a:t>
            </a:r>
            <a:r>
              <a:rPr lang="ru-RU" sz="3800" b="1" dirty="0">
                <a:solidFill>
                  <a:srgbClr val="000000"/>
                </a:solidFill>
                <a:latin typeface="Arial"/>
                <a:ea typeface="Times New Roman"/>
              </a:rPr>
              <a:t>«сильный бьет слабого». 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5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Седьмое </a:t>
            </a:r>
            <a:r>
              <a:rPr lang="ru-RU" sz="2400" dirty="0" smtClean="0"/>
              <a:t>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/>
                <a:ea typeface="Times New Roman"/>
              </a:rPr>
              <a:t>Когда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взрослый предлагает ребенку: «подумай, в чем сам виноват» — это равно призыву к капитуляции.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Когда предлагает «дать сдачи, чтобы неповадно было», то, как минимум, предлагает наплевать на собственную безопасность и озвереть.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Бывает, что старшие призывают вообще отречься от собственных чувств (не обращай внимания!), научиться скрывать за маской равнодушия свои внутренние переживания. </a:t>
            </a:r>
          </a:p>
          <a:p>
            <a:pPr marL="0" lvl="0" indent="0">
              <a:buNone/>
            </a:pP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Но и в первом, и во втором, и в третьем случае, взрослый, по сути, </a:t>
            </a:r>
            <a:r>
              <a:rPr lang="ru-RU" sz="2800" b="1" dirty="0">
                <a:solidFill>
                  <a:srgbClr val="000000"/>
                </a:solidFill>
                <a:latin typeface="Arial"/>
                <a:ea typeface="Times New Roman"/>
              </a:rPr>
              <a:t>солидаризируется с травлей как с явлением и оставляет ребенка с ней один на один. 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900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СЛЕДУЕТ!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b="1" dirty="0" smtClean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+mj-ea"/>
              <a:cs typeface="+mj-cs"/>
            </a:endParaRPr>
          </a:p>
          <a:p>
            <a:pPr algn="ctr"/>
            <a:r>
              <a:rPr lang="ru-RU" sz="5400" b="1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Называть </a:t>
            </a:r>
            <a:r>
              <a:rPr lang="ru-RU" sz="54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вещи своими именами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5714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548640" lvl="0" indent="-411480">
              <a:spcBef>
                <a:spcPct val="20000"/>
              </a:spcBef>
            </a:pPr>
            <a:r>
              <a:rPr lang="ru-RU" sz="48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/>
                <a:cs typeface="+mn-cs"/>
              </a:rPr>
              <a:t>Это </a:t>
            </a:r>
            <a:r>
              <a:rPr lang="ru-RU" sz="4800" dirty="0">
                <a:ln>
                  <a:noFill/>
                </a:ln>
                <a:solidFill>
                  <a:srgbClr val="000000"/>
                </a:solidFill>
                <a:effectLst/>
                <a:ea typeface="Times New Roman"/>
                <a:cs typeface="+mn-cs"/>
              </a:rPr>
              <a:t>называется «травля</a:t>
            </a:r>
            <a:r>
              <a:rPr lang="ru-RU" sz="48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/>
                <a:cs typeface="+mn-cs"/>
              </a:rPr>
              <a:t>»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когда человека намеренно доводят до слез, согласованно и систематически дразнят, когда отбирают, прячут и портят его вещи, когда толкают, щипают и бьют, когда обзывают и подчеркнуто игнорируют, — </a:t>
            </a:r>
            <a:endParaRPr lang="ru-RU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0" lvl="0" indent="0" algn="ctr">
              <a:buClr>
                <a:prstClr val="white">
                  <a:shade val="95000"/>
                </a:prstClr>
              </a:buClr>
              <a:buNone/>
            </a:pPr>
            <a:r>
              <a:rPr lang="ru-RU" sz="4800" b="1" dirty="0" smtClean="0">
                <a:solidFill>
                  <a:srgbClr val="000000"/>
                </a:solidFill>
                <a:latin typeface="Arial"/>
                <a:ea typeface="Times New Roman"/>
              </a:rPr>
              <a:t>И </a:t>
            </a:r>
            <a:r>
              <a:rPr lang="ru-RU" sz="4800" b="1" dirty="0">
                <a:solidFill>
                  <a:srgbClr val="000000"/>
                </a:solidFill>
                <a:latin typeface="Arial"/>
                <a:ea typeface="Times New Roman"/>
              </a:rPr>
              <a:t>это недопустимо!</a:t>
            </a:r>
            <a:endParaRPr lang="ru-RU" sz="4800" b="1" dirty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9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Регулярному насилию в российских школах </a:t>
            </a:r>
            <a:r>
              <a:rPr lang="ru-RU" sz="3200" b="1" dirty="0" smtClean="0">
                <a:solidFill>
                  <a:prstClr val="black"/>
                </a:solidFill>
                <a:ea typeface="+mn-ea"/>
                <a:cs typeface="+mn-cs"/>
              </a:rPr>
              <a:t>подвергаются: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21 </a:t>
            </a:r>
            <a:r>
              <a:rPr lang="ru-RU" dirty="0"/>
              <a:t>% девочек и 22 % мальчиков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возрасте 11 лет; </a:t>
            </a:r>
            <a:endParaRPr lang="ru-RU" dirty="0" smtClean="0"/>
          </a:p>
          <a:p>
            <a:pPr algn="ctr"/>
            <a:r>
              <a:rPr lang="ru-RU" dirty="0" smtClean="0"/>
              <a:t>20 </a:t>
            </a:r>
            <a:r>
              <a:rPr lang="ru-RU" dirty="0"/>
              <a:t>% девочек и 19 % мальчиков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возрасте 13 лет; </a:t>
            </a:r>
            <a:endParaRPr lang="ru-RU" dirty="0" smtClean="0"/>
          </a:p>
          <a:p>
            <a:pPr algn="ctr"/>
            <a:r>
              <a:rPr lang="ru-RU" dirty="0" smtClean="0"/>
              <a:t>12 </a:t>
            </a:r>
            <a:r>
              <a:rPr lang="ru-RU" dirty="0"/>
              <a:t>% девочек и 13 % мальчиков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возрасте 15 лет.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Сами </a:t>
            </a:r>
            <a:r>
              <a:rPr lang="ru-RU" dirty="0"/>
              <a:t>регулярно обижают других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20–24 </a:t>
            </a:r>
            <a:r>
              <a:rPr lang="ru-RU" dirty="0"/>
              <a:t>% российских школьников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10–14 % школьниц</a:t>
            </a:r>
          </a:p>
        </p:txBody>
      </p:sp>
    </p:spTree>
    <p:extLst>
      <p:ext uri="{BB962C8B-B14F-4D97-AF65-F5344CB8AC3E}">
        <p14:creationId xmlns:p14="http://schemas.microsoft.com/office/powerpoint/2010/main" val="32647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</a:rPr>
              <a:t>суметь вывести детей из «стайного» азарта, помочь им оценить происходящее с моральной точки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</a:rPr>
              <a:t>зрения</a:t>
            </a:r>
          </a:p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Как только выбор сделан, положение вещей следует закрепить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5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Arial"/>
                <a:ea typeface="Times New Roman"/>
              </a:rPr>
              <a:t>Ответственный за прекращение травли взрослый должен регулярно интересоваться ситуацией, предлагать свою помощь и давать ценные указания. </a:t>
            </a:r>
            <a:endParaRPr lang="ru-RU" sz="2800" b="1" dirty="0"/>
          </a:p>
        </p:txBody>
      </p:sp>
      <p:pic>
        <p:nvPicPr>
          <p:cNvPr id="4098" name="Picture 2" descr="C:\Users\Сотрудник\Desktop\Буллинг в школе\1885897130_1374220372-1024x68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7" y="2564904"/>
            <a:ext cx="5688633" cy="377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6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Calibri"/>
                <a:cs typeface="Times New Roman"/>
              </a:rPr>
              <a:t>«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буллинг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» (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bullying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u="sng" dirty="0" smtClean="0">
                <a:latin typeface="Times New Roman"/>
                <a:ea typeface="Calibri"/>
                <a:cs typeface="Times New Roman"/>
              </a:rPr>
              <a:t>означает </a:t>
            </a:r>
            <a:r>
              <a:rPr lang="ru-RU" sz="3600" u="sng" dirty="0">
                <a:latin typeface="Times New Roman"/>
                <a:ea typeface="Calibri"/>
                <a:cs typeface="Times New Roman"/>
              </a:rPr>
              <a:t>всё вместе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: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моральное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и физическое насилие,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д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оминирование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и принуждение, 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запугивание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и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вымогательство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699604"/>
              </p:ext>
            </p:extLst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77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Схема «Роли, которые играют наблюдатели в ситуации </a:t>
            </a:r>
            <a:r>
              <a:rPr lang="ru-RU" dirty="0" err="1"/>
              <a:t>буллинга</a:t>
            </a:r>
            <a:r>
              <a:rPr lang="ru-RU" dirty="0"/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7063" y="1675569"/>
            <a:ext cx="6149874" cy="45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2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3008313" cy="15641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Сами дети часто скрывают, что их преследуют и травят одноклассники: обращайте внимание на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тревожные «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звоночки». Нужно безотлагательно выяснить, всё ли в порядке, если ребёнок: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3090640"/>
              </p:ext>
            </p:extLst>
          </p:nvPr>
        </p:nvGraphicFramePr>
        <p:xfrm>
          <a:off x="3347864" y="548680"/>
          <a:ext cx="5256585" cy="5976664"/>
        </p:xfrm>
        <a:graphic>
          <a:graphicData uri="http://schemas.openxmlformats.org/drawingml/2006/table">
            <a:tbl>
              <a:tblPr firstRow="1" firstCol="1" bandRow="1"/>
              <a:tblGrid>
                <a:gridCol w="5256585"/>
              </a:tblGrid>
              <a:tr h="597666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постоянно </a:t>
                      </a: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находится в подавленном настроении;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стал получать низкие оценки;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ищет предлоги, чтобы не идти в школу;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дороге в школу и домой выбирает обходные маршруты;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приходит домой с испорченной или грязной одеждой, порванными учебниками и тетрадями;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 и дело «теряет» вещи и карманные деньги;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отказывается выходить играть во двор;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часто приходит домой с синяками и ссадинами;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встречается с одноклассниками, не приглашает их домой и не ходит в гости;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стал замкнут или вспыльчив, срывает зло на младших братьях и сёстрах.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644" marR="126644" marT="126644" marB="1266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8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длятся десятилетиями: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чащаются жалобы на здоровье</a:t>
            </a:r>
          </a:p>
          <a:p>
            <a:r>
              <a:rPr lang="ru-RU" dirty="0"/>
              <a:t>ч</a:t>
            </a:r>
            <a:r>
              <a:rPr lang="ru-RU" dirty="0" smtClean="0"/>
              <a:t>аще других страдают от депрессий и нервных расстройств</a:t>
            </a:r>
          </a:p>
          <a:p>
            <a:r>
              <a:rPr lang="ru-RU" dirty="0"/>
              <a:t>с</a:t>
            </a:r>
            <a:r>
              <a:rPr lang="ru-RU" dirty="0" smtClean="0"/>
              <a:t>клонны к суициду</a:t>
            </a:r>
          </a:p>
          <a:p>
            <a:r>
              <a:rPr lang="ru-RU" dirty="0"/>
              <a:t>м</a:t>
            </a:r>
            <a:r>
              <a:rPr lang="ru-RU" dirty="0" smtClean="0"/>
              <a:t>енее успешны профессионально</a:t>
            </a:r>
          </a:p>
          <a:p>
            <a:r>
              <a:rPr lang="ru-RU" dirty="0"/>
              <a:t>в</a:t>
            </a:r>
            <a:r>
              <a:rPr lang="ru-RU" dirty="0" smtClean="0"/>
              <a:t>едут одинокий образ жизни</a:t>
            </a:r>
          </a:p>
          <a:p>
            <a:r>
              <a:rPr lang="ru-RU" dirty="0"/>
              <a:t>н</a:t>
            </a:r>
            <a:r>
              <a:rPr lang="ru-RU" dirty="0" smtClean="0"/>
              <a:t>е образуют семьи или семьи распадаются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7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18856" cy="1162050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Как возникает травля?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4834880" cy="46910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Явление возрастное (11-12 лет)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Потребность принадлежности к общему (большому)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Ощущение чувства «комфорта»  (не сформированность самооценки)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Желание взрослого любым путем удержать детей в подчинении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Позиция взрослого руководителя детского коллектива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</a:rPr>
              <a:t>Наличие «козла отпущения»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Распознав вкус насилия, детский коллектив не в силах остановиться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Агрессивная реакция взрослого на насилие</a:t>
            </a:r>
          </a:p>
          <a:p>
            <a:endParaRPr lang="ru-RU" dirty="0"/>
          </a:p>
        </p:txBody>
      </p:sp>
      <p:pic>
        <p:nvPicPr>
          <p:cNvPr id="2050" name="Picture 2" descr="C:\Users\Сотрудник\Desktop\Буллинг в школе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4664"/>
            <a:ext cx="345638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1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Семь «НЕ»…. или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970784" cy="469106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Чего не следует делать…</a:t>
            </a:r>
            <a:endParaRPr lang="ru-RU" sz="7200" dirty="0"/>
          </a:p>
        </p:txBody>
      </p:sp>
      <p:pic>
        <p:nvPicPr>
          <p:cNvPr id="3074" name="Picture 2" descr="C:\Users\Сотрудник\Desktop\Буллинг в школе\5241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08571" y="273050"/>
            <a:ext cx="4444707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1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</TotalTime>
  <Words>1070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Что такое буллинг и как с ним бороться?</vt:lpstr>
      <vt:lpstr>Регулярному насилию в российских школах подвергаются:</vt:lpstr>
      <vt:lpstr>«буллинг» (bullying)</vt:lpstr>
      <vt:lpstr>Презентация PowerPoint</vt:lpstr>
      <vt:lpstr>Схема «Роли, которые играют наблюдатели в ситуации буллинга»</vt:lpstr>
      <vt:lpstr>.</vt:lpstr>
      <vt:lpstr>Последствия длятся десятилетиями:</vt:lpstr>
      <vt:lpstr>Как возникает травля?</vt:lpstr>
      <vt:lpstr>Семь «НЕ»…. или</vt:lpstr>
      <vt:lpstr>Во-первых</vt:lpstr>
      <vt:lpstr>Во-вторых</vt:lpstr>
      <vt:lpstr>В-третьих</vt:lpstr>
      <vt:lpstr>В-четвертых</vt:lpstr>
      <vt:lpstr>В-пятых</vt:lpstr>
      <vt:lpstr>Шестое</vt:lpstr>
      <vt:lpstr>Седьмое</vt:lpstr>
      <vt:lpstr>Седьмое (продолжение)</vt:lpstr>
      <vt:lpstr>СЛЕДУЕТ!</vt:lpstr>
      <vt:lpstr>Это называется «травля» - </vt:lpstr>
      <vt:lpstr>Главная задача</vt:lpstr>
      <vt:lpstr>Ответственный за прекращение травли взрослый должен регулярно интересоваться ситуацией, предлагать свою помощь и давать ценные указания.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буллинг и как с ним бороться?</dc:title>
  <dc:creator>Мария</dc:creator>
  <cp:lastModifiedBy>Сотрудник</cp:lastModifiedBy>
  <cp:revision>23</cp:revision>
  <dcterms:created xsi:type="dcterms:W3CDTF">2015-11-03T11:37:18Z</dcterms:created>
  <dcterms:modified xsi:type="dcterms:W3CDTF">2015-11-05T12:35:05Z</dcterms:modified>
</cp:coreProperties>
</file>